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78" r:id="rId2"/>
  </p:sldMasterIdLst>
  <p:notesMasterIdLst>
    <p:notesMasterId r:id="rId39"/>
  </p:notesMasterIdLst>
  <p:handoutMasterIdLst>
    <p:handoutMasterId r:id="rId40"/>
  </p:handoutMasterIdLst>
  <p:sldIdLst>
    <p:sldId id="256" r:id="rId3"/>
    <p:sldId id="258" r:id="rId4"/>
    <p:sldId id="260" r:id="rId5"/>
    <p:sldId id="270" r:id="rId6"/>
    <p:sldId id="271" r:id="rId7"/>
    <p:sldId id="274" r:id="rId8"/>
    <p:sldId id="272" r:id="rId9"/>
    <p:sldId id="273" r:id="rId10"/>
    <p:sldId id="259" r:id="rId11"/>
    <p:sldId id="289" r:id="rId12"/>
    <p:sldId id="261" r:id="rId13"/>
    <p:sldId id="262" r:id="rId14"/>
    <p:sldId id="280" r:id="rId15"/>
    <p:sldId id="282" r:id="rId16"/>
    <p:sldId id="263" r:id="rId17"/>
    <p:sldId id="264" r:id="rId18"/>
    <p:sldId id="287" r:id="rId19"/>
    <p:sldId id="266" r:id="rId20"/>
    <p:sldId id="290" r:id="rId21"/>
    <p:sldId id="281" r:id="rId22"/>
    <p:sldId id="283" r:id="rId23"/>
    <p:sldId id="275" r:id="rId24"/>
    <p:sldId id="268" r:id="rId25"/>
    <p:sldId id="276" r:id="rId26"/>
    <p:sldId id="284" r:id="rId27"/>
    <p:sldId id="269" r:id="rId28"/>
    <p:sldId id="288" r:id="rId29"/>
    <p:sldId id="286" r:id="rId30"/>
    <p:sldId id="293" r:id="rId31"/>
    <p:sldId id="291" r:id="rId32"/>
    <p:sldId id="292" r:id="rId33"/>
    <p:sldId id="285" r:id="rId34"/>
    <p:sldId id="279" r:id="rId35"/>
    <p:sldId id="277" r:id="rId36"/>
    <p:sldId id="278" r:id="rId37"/>
    <p:sldId id="257" r:id="rId38"/>
  </p:sldIdLst>
  <p:sldSz cx="12192000" cy="6858000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mbria Math" panose="02040503050406030204" pitchFamily="18" charset="0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Einleitung" id="{41A7A580-A596-4B95-8DCF-547DC6BB0ACE}">
          <p14:sldIdLst>
            <p14:sldId id="256"/>
            <p14:sldId id="258"/>
            <p14:sldId id="260"/>
            <p14:sldId id="270"/>
            <p14:sldId id="271"/>
            <p14:sldId id="274"/>
            <p14:sldId id="272"/>
            <p14:sldId id="273"/>
            <p14:sldId id="259"/>
            <p14:sldId id="289"/>
            <p14:sldId id="261"/>
            <p14:sldId id="262"/>
            <p14:sldId id="280"/>
            <p14:sldId id="282"/>
            <p14:sldId id="263"/>
            <p14:sldId id="264"/>
            <p14:sldId id="287"/>
            <p14:sldId id="266"/>
            <p14:sldId id="290"/>
            <p14:sldId id="281"/>
            <p14:sldId id="283"/>
            <p14:sldId id="275"/>
            <p14:sldId id="268"/>
            <p14:sldId id="276"/>
            <p14:sldId id="284"/>
            <p14:sldId id="269"/>
            <p14:sldId id="288"/>
            <p14:sldId id="286"/>
            <p14:sldId id="293"/>
            <p14:sldId id="291"/>
            <p14:sldId id="292"/>
            <p14:sldId id="285"/>
            <p14:sldId id="279"/>
            <p14:sldId id="277"/>
            <p14:sldId id="278"/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11">
          <p15:clr>
            <a:srgbClr val="A4A3A4"/>
          </p15:clr>
        </p15:guide>
        <p15:guide id="3" pos="4929">
          <p15:clr>
            <a:srgbClr val="A4A3A4"/>
          </p15:clr>
        </p15:guide>
        <p15:guide id="4" orient="horz" pos="79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5C66"/>
    <a:srgbClr val="80BA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654" y="198"/>
      </p:cViewPr>
      <p:guideLst>
        <p:guide orient="horz" pos="2160"/>
        <p:guide pos="211"/>
        <p:guide pos="4929"/>
        <p:guide orient="horz" pos="79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2.fntdata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3.fntdata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CAD28EE-31DF-4B22-A016-DD91C3B240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4F1B5E7-3648-4596-B75E-73E5671ACE6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D446E8-F186-42E5-80D9-72B8BAA14DE1}" type="datetimeFigureOut">
              <a:rPr lang="de-DE" smtClean="0"/>
              <a:t>22.12.2020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1059919-9C10-4C40-9DF2-43580F54B05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F551ED4-F8F3-43A6-9EE6-B35A088501A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4D026-2293-4E57-8FE7-732FB820899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9448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de-DE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8261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25" b="6626"/>
          <a:stretch/>
        </p:blipFill>
        <p:spPr>
          <a:xfrm>
            <a:off x="0" y="1238565"/>
            <a:ext cx="12192000" cy="5262748"/>
          </a:xfrm>
          <a:prstGeom prst="rect">
            <a:avLst/>
          </a:prstGeom>
        </p:spPr>
      </p:pic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5591944" y="4437112"/>
            <a:ext cx="6343130" cy="172759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64407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 und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6006" y="1124744"/>
            <a:ext cx="4189313" cy="1080120"/>
          </a:xfrm>
        </p:spPr>
        <p:txBody>
          <a:bodyPr/>
          <a:lstStyle>
            <a:lvl1pPr algn="l">
              <a:lnSpc>
                <a:spcPct val="100000"/>
              </a:lnSpc>
              <a:defRPr sz="2400" b="1"/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51852" y="1123200"/>
            <a:ext cx="6897885" cy="497009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35366" y="2204865"/>
            <a:ext cx="4189313" cy="388843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83988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1218" y="1124808"/>
            <a:ext cx="11323407" cy="576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Bildplatzhalter 2"/>
          <p:cNvSpPr>
            <a:spLocks noGrp="1"/>
          </p:cNvSpPr>
          <p:nvPr>
            <p:ph type="pic" idx="1"/>
          </p:nvPr>
        </p:nvSpPr>
        <p:spPr>
          <a:xfrm>
            <a:off x="527384" y="1880828"/>
            <a:ext cx="4800533" cy="36000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6" name="Bildplatzhalter 2"/>
          <p:cNvSpPr>
            <a:spLocks noGrp="1"/>
          </p:cNvSpPr>
          <p:nvPr>
            <p:ph type="pic" idx="11"/>
          </p:nvPr>
        </p:nvSpPr>
        <p:spPr>
          <a:xfrm>
            <a:off x="6192011" y="1880828"/>
            <a:ext cx="4800000" cy="36000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half" idx="2"/>
          </p:nvPr>
        </p:nvSpPr>
        <p:spPr>
          <a:xfrm>
            <a:off x="527384" y="5661248"/>
            <a:ext cx="4800533" cy="576064"/>
          </a:xfrm>
        </p:spPr>
        <p:txBody>
          <a:bodyPr/>
          <a:lstStyle>
            <a:lvl1pPr marL="0" indent="0">
              <a:buNone/>
              <a:defRPr sz="1400">
                <a:solidFill>
                  <a:srgbClr val="4A5C6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12"/>
          </p:nvPr>
        </p:nvSpPr>
        <p:spPr>
          <a:xfrm>
            <a:off x="6192012" y="5661248"/>
            <a:ext cx="4800533" cy="576064"/>
          </a:xfrm>
        </p:spPr>
        <p:txBody>
          <a:bodyPr/>
          <a:lstStyle>
            <a:lvl1pPr marL="0" indent="0">
              <a:buNone/>
              <a:defRPr sz="1400">
                <a:solidFill>
                  <a:srgbClr val="4A5C6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807016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 userDrawn="1"/>
        </p:nvSpPr>
        <p:spPr bwMode="auto">
          <a:xfrm>
            <a:off x="340790" y="1125547"/>
            <a:ext cx="11324167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4A5C66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de-DE" sz="2400" dirty="0"/>
              <a:t>Titelmasterformat durch Klicken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7384" y="4869160"/>
            <a:ext cx="8256917" cy="500608"/>
          </a:xfrm>
        </p:spPr>
        <p:txBody>
          <a:bodyPr anchor="b"/>
          <a:lstStyle>
            <a:lvl1pPr algn="l">
              <a:defRPr sz="2000" b="1">
                <a:solidFill>
                  <a:srgbClr val="4A5C66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27384" y="1770386"/>
            <a:ext cx="8256917" cy="3026766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527384" y="5373216"/>
            <a:ext cx="8256917" cy="576064"/>
          </a:xfrm>
        </p:spPr>
        <p:txBody>
          <a:bodyPr/>
          <a:lstStyle>
            <a:lvl1pPr marL="0" indent="0">
              <a:buNone/>
              <a:defRPr sz="1400">
                <a:solidFill>
                  <a:srgbClr val="4A5C6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766821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B31817-8801-4D47-85FE-1A21DE4AA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0FEA7AA-9383-4EFB-9DDC-13DF613644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963" y="1995488"/>
            <a:ext cx="11487150" cy="43053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316314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25" b="6626"/>
          <a:stretch/>
        </p:blipFill>
        <p:spPr>
          <a:xfrm>
            <a:off x="0" y="1238565"/>
            <a:ext cx="12192000" cy="5262748"/>
          </a:xfrm>
          <a:prstGeom prst="rect">
            <a:avLst/>
          </a:prstGeom>
        </p:spPr>
      </p:pic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5591944" y="4437112"/>
            <a:ext cx="6343130" cy="172759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78645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6825"/>
            <a:ext cx="12192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7825324" y="3201997"/>
            <a:ext cx="3839633" cy="2879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553015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Fachbereich oder Instit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6825"/>
            <a:ext cx="12192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7821090" y="3201997"/>
            <a:ext cx="3839633" cy="28860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4" name="Rectangle 10"/>
          <p:cNvSpPr>
            <a:spLocks noChangeArrowheads="1"/>
          </p:cNvSpPr>
          <p:nvPr userDrawn="1"/>
        </p:nvSpPr>
        <p:spPr bwMode="auto">
          <a:xfrm>
            <a:off x="3790957" y="3201997"/>
            <a:ext cx="3839633" cy="28860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242777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431800" y="197802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4" name="Rectangle 10"/>
          <p:cNvSpPr>
            <a:spLocks noChangeArrowheads="1"/>
          </p:cNvSpPr>
          <p:nvPr userDrawn="1"/>
        </p:nvSpPr>
        <p:spPr bwMode="auto">
          <a:xfrm>
            <a:off x="3310467" y="197802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5" name="Rectangle 11"/>
          <p:cNvSpPr>
            <a:spLocks noChangeArrowheads="1"/>
          </p:cNvSpPr>
          <p:nvPr userDrawn="1"/>
        </p:nvSpPr>
        <p:spPr bwMode="auto">
          <a:xfrm>
            <a:off x="6191251" y="197802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6" name="Rectangle 12"/>
          <p:cNvSpPr>
            <a:spLocks noChangeArrowheads="1"/>
          </p:cNvSpPr>
          <p:nvPr userDrawn="1"/>
        </p:nvSpPr>
        <p:spPr bwMode="auto">
          <a:xfrm>
            <a:off x="9069917" y="197802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7" name="Rectangle 13"/>
          <p:cNvSpPr>
            <a:spLocks noChangeArrowheads="1"/>
          </p:cNvSpPr>
          <p:nvPr userDrawn="1"/>
        </p:nvSpPr>
        <p:spPr bwMode="auto">
          <a:xfrm>
            <a:off x="431800" y="4138613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8" name="Rectangle 14"/>
          <p:cNvSpPr>
            <a:spLocks noChangeArrowheads="1"/>
          </p:cNvSpPr>
          <p:nvPr userDrawn="1"/>
        </p:nvSpPr>
        <p:spPr bwMode="auto">
          <a:xfrm>
            <a:off x="3310467" y="4138613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9" name="Rectangle 15"/>
          <p:cNvSpPr>
            <a:spLocks noChangeArrowheads="1"/>
          </p:cNvSpPr>
          <p:nvPr userDrawn="1"/>
        </p:nvSpPr>
        <p:spPr bwMode="auto">
          <a:xfrm>
            <a:off x="6191251" y="4138613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10" name="Rectangle 16"/>
          <p:cNvSpPr>
            <a:spLocks noChangeArrowheads="1"/>
          </p:cNvSpPr>
          <p:nvPr userDrawn="1"/>
        </p:nvSpPr>
        <p:spPr bwMode="auto">
          <a:xfrm>
            <a:off x="9069917" y="4138613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366" y="1124808"/>
            <a:ext cx="11323407" cy="576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76233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478367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4" name="Rectangle 8"/>
          <p:cNvSpPr>
            <a:spLocks noChangeArrowheads="1"/>
          </p:cNvSpPr>
          <p:nvPr userDrawn="1"/>
        </p:nvSpPr>
        <p:spPr bwMode="auto">
          <a:xfrm>
            <a:off x="3357033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5" name="Rectangle 9"/>
          <p:cNvSpPr>
            <a:spLocks noChangeArrowheads="1"/>
          </p:cNvSpPr>
          <p:nvPr userDrawn="1"/>
        </p:nvSpPr>
        <p:spPr bwMode="auto">
          <a:xfrm>
            <a:off x="6237817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6" name="Rectangle 10"/>
          <p:cNvSpPr>
            <a:spLocks noChangeArrowheads="1"/>
          </p:cNvSpPr>
          <p:nvPr userDrawn="1"/>
        </p:nvSpPr>
        <p:spPr bwMode="auto">
          <a:xfrm>
            <a:off x="9116484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 userDrawn="1"/>
        </p:nvSpPr>
        <p:spPr bwMode="auto">
          <a:xfrm>
            <a:off x="478367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8" name="Rectangle 12"/>
          <p:cNvSpPr>
            <a:spLocks noChangeArrowheads="1"/>
          </p:cNvSpPr>
          <p:nvPr userDrawn="1"/>
        </p:nvSpPr>
        <p:spPr bwMode="auto">
          <a:xfrm>
            <a:off x="3357033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9" name="Rectangle 13"/>
          <p:cNvSpPr>
            <a:spLocks noChangeArrowheads="1"/>
          </p:cNvSpPr>
          <p:nvPr userDrawn="1"/>
        </p:nvSpPr>
        <p:spPr bwMode="auto">
          <a:xfrm>
            <a:off x="6237817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10" name="Rectangle 14"/>
          <p:cNvSpPr>
            <a:spLocks noChangeArrowheads="1"/>
          </p:cNvSpPr>
          <p:nvPr userDrawn="1"/>
        </p:nvSpPr>
        <p:spPr bwMode="auto">
          <a:xfrm>
            <a:off x="9116484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21" name="Titel 1"/>
          <p:cNvSpPr>
            <a:spLocks noGrp="1"/>
          </p:cNvSpPr>
          <p:nvPr>
            <p:ph type="title"/>
          </p:nvPr>
        </p:nvSpPr>
        <p:spPr>
          <a:xfrm>
            <a:off x="335366" y="1124808"/>
            <a:ext cx="11323407" cy="576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10"/>
          </p:nvPr>
        </p:nvSpPr>
        <p:spPr>
          <a:xfrm>
            <a:off x="11184468" y="6546850"/>
            <a:ext cx="637117" cy="2667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9869854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1300363" y="193863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4" name="Rectangle 10"/>
          <p:cNvSpPr>
            <a:spLocks noChangeArrowheads="1"/>
          </p:cNvSpPr>
          <p:nvPr userDrawn="1"/>
        </p:nvSpPr>
        <p:spPr bwMode="auto">
          <a:xfrm>
            <a:off x="4787900" y="193863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6" name="Rectangle 12"/>
          <p:cNvSpPr>
            <a:spLocks noChangeArrowheads="1"/>
          </p:cNvSpPr>
          <p:nvPr userDrawn="1"/>
        </p:nvSpPr>
        <p:spPr bwMode="auto">
          <a:xfrm>
            <a:off x="8275436" y="193863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7" name="Rectangle 13"/>
          <p:cNvSpPr>
            <a:spLocks noChangeArrowheads="1"/>
          </p:cNvSpPr>
          <p:nvPr userDrawn="1"/>
        </p:nvSpPr>
        <p:spPr bwMode="auto">
          <a:xfrm>
            <a:off x="1300363" y="4138612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8" name="Rectangle 14"/>
          <p:cNvSpPr>
            <a:spLocks noChangeArrowheads="1"/>
          </p:cNvSpPr>
          <p:nvPr userDrawn="1"/>
        </p:nvSpPr>
        <p:spPr bwMode="auto">
          <a:xfrm>
            <a:off x="4787900" y="4138613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10" name="Rectangle 16"/>
          <p:cNvSpPr>
            <a:spLocks noChangeArrowheads="1"/>
          </p:cNvSpPr>
          <p:nvPr userDrawn="1"/>
        </p:nvSpPr>
        <p:spPr bwMode="auto">
          <a:xfrm>
            <a:off x="8275436" y="4138612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366" y="1124808"/>
            <a:ext cx="11323407" cy="576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599771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6825"/>
            <a:ext cx="12192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7825324" y="3201997"/>
            <a:ext cx="3839633" cy="2879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160016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1204068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 dirty="0">
              <a:ea typeface="+mn-ea"/>
              <a:cs typeface="Arial" charset="0"/>
            </a:endParaRPr>
          </a:p>
        </p:txBody>
      </p:sp>
      <p:sp>
        <p:nvSpPr>
          <p:cNvPr id="4" name="Rectangle 8"/>
          <p:cNvSpPr>
            <a:spLocks noChangeArrowheads="1"/>
          </p:cNvSpPr>
          <p:nvPr userDrawn="1"/>
        </p:nvSpPr>
        <p:spPr bwMode="auto">
          <a:xfrm>
            <a:off x="4688969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 dirty="0">
              <a:ea typeface="+mn-ea"/>
              <a:cs typeface="Arial" charset="0"/>
            </a:endParaRPr>
          </a:p>
        </p:txBody>
      </p:sp>
      <p:sp>
        <p:nvSpPr>
          <p:cNvPr id="6" name="Rectangle 10"/>
          <p:cNvSpPr>
            <a:spLocks noChangeArrowheads="1"/>
          </p:cNvSpPr>
          <p:nvPr userDrawn="1"/>
        </p:nvSpPr>
        <p:spPr bwMode="auto">
          <a:xfrm>
            <a:off x="8173870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 userDrawn="1"/>
        </p:nvSpPr>
        <p:spPr bwMode="auto">
          <a:xfrm>
            <a:off x="1204068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 dirty="0">
              <a:ea typeface="+mn-ea"/>
              <a:cs typeface="Arial" charset="0"/>
            </a:endParaRPr>
          </a:p>
        </p:txBody>
      </p:sp>
      <p:sp>
        <p:nvSpPr>
          <p:cNvPr id="8" name="Rectangle 12"/>
          <p:cNvSpPr>
            <a:spLocks noChangeArrowheads="1"/>
          </p:cNvSpPr>
          <p:nvPr userDrawn="1"/>
        </p:nvSpPr>
        <p:spPr bwMode="auto">
          <a:xfrm>
            <a:off x="4688969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10" name="Rectangle 14"/>
          <p:cNvSpPr>
            <a:spLocks noChangeArrowheads="1"/>
          </p:cNvSpPr>
          <p:nvPr userDrawn="1"/>
        </p:nvSpPr>
        <p:spPr bwMode="auto">
          <a:xfrm>
            <a:off x="8173870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21" name="Titel 1"/>
          <p:cNvSpPr>
            <a:spLocks noGrp="1"/>
          </p:cNvSpPr>
          <p:nvPr>
            <p:ph type="title"/>
          </p:nvPr>
        </p:nvSpPr>
        <p:spPr>
          <a:xfrm>
            <a:off x="335366" y="1124808"/>
            <a:ext cx="11323407" cy="576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148B23F-0EE7-4FF2-B999-3910E5A558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04067" y="1978025"/>
            <a:ext cx="2616199" cy="1962149"/>
          </a:xfrm>
        </p:spPr>
        <p:txBody>
          <a:bodyPr anchor="ctr" anchorCtr="1"/>
          <a:lstStyle>
            <a:lvl1pPr>
              <a:defRPr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endParaRPr lang="de-DE" dirty="0"/>
          </a:p>
        </p:txBody>
      </p:sp>
      <p:sp>
        <p:nvSpPr>
          <p:cNvPr id="19" name="Textplatzhalter 11">
            <a:extLst>
              <a:ext uri="{FF2B5EF4-FFF2-40B4-BE49-F238E27FC236}">
                <a16:creationId xmlns:a16="http://schemas.microsoft.com/office/drawing/2014/main" id="{13210310-1E7C-4DB9-B7D5-67D3415B1D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88969" y="1978025"/>
            <a:ext cx="2616199" cy="1962149"/>
          </a:xfrm>
        </p:spPr>
        <p:txBody>
          <a:bodyPr anchor="ctr" anchorCtr="1"/>
          <a:lstStyle>
            <a:lvl1pPr>
              <a:defRPr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0" name="Textplatzhalter 11">
            <a:extLst>
              <a:ext uri="{FF2B5EF4-FFF2-40B4-BE49-F238E27FC236}">
                <a16:creationId xmlns:a16="http://schemas.microsoft.com/office/drawing/2014/main" id="{234E6C6D-BF1B-4C4F-8966-D337A24A3F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73869" y="1978024"/>
            <a:ext cx="2616199" cy="1934865"/>
          </a:xfrm>
        </p:spPr>
        <p:txBody>
          <a:bodyPr anchor="ctr" anchorCtr="1"/>
          <a:lstStyle>
            <a:lvl1pPr>
              <a:defRPr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2" name="Textplatzhalter 11">
            <a:extLst>
              <a:ext uri="{FF2B5EF4-FFF2-40B4-BE49-F238E27FC236}">
                <a16:creationId xmlns:a16="http://schemas.microsoft.com/office/drawing/2014/main" id="{D32D9FD5-8120-4509-8126-5C73D763034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04067" y="4138612"/>
            <a:ext cx="2616199" cy="1962149"/>
          </a:xfrm>
        </p:spPr>
        <p:txBody>
          <a:bodyPr anchor="ctr" anchorCtr="1"/>
          <a:lstStyle>
            <a:lvl1pPr>
              <a:defRPr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3" name="Textplatzhalter 11">
            <a:extLst>
              <a:ext uri="{FF2B5EF4-FFF2-40B4-BE49-F238E27FC236}">
                <a16:creationId xmlns:a16="http://schemas.microsoft.com/office/drawing/2014/main" id="{DC53AF61-E957-4F3B-BB21-B718FB7B03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88967" y="4138612"/>
            <a:ext cx="2616199" cy="1962149"/>
          </a:xfrm>
        </p:spPr>
        <p:txBody>
          <a:bodyPr anchor="ctr" anchorCtr="1"/>
          <a:lstStyle>
            <a:lvl1pPr>
              <a:defRPr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4" name="Textplatzhalter 11">
            <a:extLst>
              <a:ext uri="{FF2B5EF4-FFF2-40B4-BE49-F238E27FC236}">
                <a16:creationId xmlns:a16="http://schemas.microsoft.com/office/drawing/2014/main" id="{C7305D66-F3CC-4012-986D-3F8BFD83A03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73869" y="4138612"/>
            <a:ext cx="2616199" cy="1962149"/>
          </a:xfrm>
        </p:spPr>
        <p:txBody>
          <a:bodyPr anchor="ctr" anchorCtr="1"/>
          <a:lstStyle>
            <a:lvl1pPr>
              <a:defRPr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65351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366" y="1124808"/>
            <a:ext cx="11323407" cy="576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35360" y="1700808"/>
            <a:ext cx="5472608" cy="43924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2011" y="1700808"/>
            <a:ext cx="5472608" cy="43924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6941280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366" y="1124808"/>
            <a:ext cx="11323407" cy="576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35360" y="1700812"/>
            <a:ext cx="5472608" cy="792089"/>
          </a:xfrm>
        </p:spPr>
        <p:txBody>
          <a:bodyPr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35360" y="2564904"/>
            <a:ext cx="5472608" cy="352839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7" y="1700807"/>
            <a:ext cx="5471252" cy="792089"/>
          </a:xfrm>
        </p:spPr>
        <p:txBody>
          <a:bodyPr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7" y="2564912"/>
            <a:ext cx="5471252" cy="352839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64796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 und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6006" y="1124744"/>
            <a:ext cx="4189313" cy="1080120"/>
          </a:xfrm>
        </p:spPr>
        <p:txBody>
          <a:bodyPr/>
          <a:lstStyle>
            <a:lvl1pPr algn="l">
              <a:lnSpc>
                <a:spcPct val="100000"/>
              </a:lnSpc>
              <a:defRPr sz="2400" b="1"/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51852" y="1123200"/>
            <a:ext cx="6897885" cy="497009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35366" y="2204865"/>
            <a:ext cx="4189313" cy="388843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967747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41218" y="1124808"/>
            <a:ext cx="11323407" cy="576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Bildplatzhalter 2"/>
          <p:cNvSpPr>
            <a:spLocks noGrp="1"/>
          </p:cNvSpPr>
          <p:nvPr>
            <p:ph type="pic" idx="1"/>
          </p:nvPr>
        </p:nvSpPr>
        <p:spPr>
          <a:xfrm>
            <a:off x="527384" y="1880828"/>
            <a:ext cx="4800533" cy="36000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6" name="Bildplatzhalter 2"/>
          <p:cNvSpPr>
            <a:spLocks noGrp="1"/>
          </p:cNvSpPr>
          <p:nvPr>
            <p:ph type="pic" idx="11"/>
          </p:nvPr>
        </p:nvSpPr>
        <p:spPr>
          <a:xfrm>
            <a:off x="6192011" y="1880828"/>
            <a:ext cx="4800000" cy="36000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half" idx="2"/>
          </p:nvPr>
        </p:nvSpPr>
        <p:spPr>
          <a:xfrm>
            <a:off x="527384" y="5661248"/>
            <a:ext cx="4800533" cy="576064"/>
          </a:xfrm>
        </p:spPr>
        <p:txBody>
          <a:bodyPr/>
          <a:lstStyle>
            <a:lvl1pPr marL="0" indent="0">
              <a:buNone/>
              <a:defRPr sz="1400">
                <a:solidFill>
                  <a:srgbClr val="4A5C6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8" name="Textplatzhalter 3"/>
          <p:cNvSpPr>
            <a:spLocks noGrp="1"/>
          </p:cNvSpPr>
          <p:nvPr>
            <p:ph type="body" sz="half" idx="12"/>
          </p:nvPr>
        </p:nvSpPr>
        <p:spPr>
          <a:xfrm>
            <a:off x="6192012" y="5661248"/>
            <a:ext cx="4800533" cy="576064"/>
          </a:xfrm>
        </p:spPr>
        <p:txBody>
          <a:bodyPr/>
          <a:lstStyle>
            <a:lvl1pPr marL="0" indent="0">
              <a:buNone/>
              <a:defRPr sz="1400">
                <a:solidFill>
                  <a:srgbClr val="4A5C6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3517177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 txBox="1">
            <a:spLocks/>
          </p:cNvSpPr>
          <p:nvPr userDrawn="1"/>
        </p:nvSpPr>
        <p:spPr bwMode="auto">
          <a:xfrm>
            <a:off x="340790" y="1125547"/>
            <a:ext cx="11324167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4A5C66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de-DE" sz="2400" dirty="0"/>
              <a:t>Titelmasterformat durch Klicken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7384" y="4869160"/>
            <a:ext cx="8256917" cy="500608"/>
          </a:xfrm>
        </p:spPr>
        <p:txBody>
          <a:bodyPr anchor="b"/>
          <a:lstStyle>
            <a:lvl1pPr algn="l">
              <a:defRPr sz="2000" b="1">
                <a:solidFill>
                  <a:srgbClr val="4A5C66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27384" y="1770386"/>
            <a:ext cx="8256917" cy="3026766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527384" y="5373216"/>
            <a:ext cx="8256917" cy="576064"/>
          </a:xfrm>
        </p:spPr>
        <p:txBody>
          <a:bodyPr/>
          <a:lstStyle>
            <a:lvl1pPr marL="0" indent="0">
              <a:buNone/>
              <a:defRPr sz="1400">
                <a:solidFill>
                  <a:srgbClr val="4A5C6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528219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B31817-8801-4D47-85FE-1A21DE4AA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0FEA7AA-9383-4EFB-9DDC-13DF613644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963" y="1280160"/>
            <a:ext cx="11487150" cy="502062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54618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Fachbereich oder Instit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6825"/>
            <a:ext cx="12192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/>
          <p:cNvSpPr>
            <a:spLocks noChangeArrowheads="1"/>
          </p:cNvSpPr>
          <p:nvPr userDrawn="1"/>
        </p:nvSpPr>
        <p:spPr bwMode="auto">
          <a:xfrm>
            <a:off x="7821090" y="3201997"/>
            <a:ext cx="3839633" cy="28860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4" name="Rectangle 10"/>
          <p:cNvSpPr>
            <a:spLocks noChangeArrowheads="1"/>
          </p:cNvSpPr>
          <p:nvPr userDrawn="1"/>
        </p:nvSpPr>
        <p:spPr bwMode="auto">
          <a:xfrm>
            <a:off x="3790957" y="3201997"/>
            <a:ext cx="3839633" cy="28860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12722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431800" y="197802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4" name="Rectangle 10"/>
          <p:cNvSpPr>
            <a:spLocks noChangeArrowheads="1"/>
          </p:cNvSpPr>
          <p:nvPr userDrawn="1"/>
        </p:nvSpPr>
        <p:spPr bwMode="auto">
          <a:xfrm>
            <a:off x="3310467" y="197802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5" name="Rectangle 11"/>
          <p:cNvSpPr>
            <a:spLocks noChangeArrowheads="1"/>
          </p:cNvSpPr>
          <p:nvPr userDrawn="1"/>
        </p:nvSpPr>
        <p:spPr bwMode="auto">
          <a:xfrm>
            <a:off x="6191251" y="197802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6" name="Rectangle 12"/>
          <p:cNvSpPr>
            <a:spLocks noChangeArrowheads="1"/>
          </p:cNvSpPr>
          <p:nvPr userDrawn="1"/>
        </p:nvSpPr>
        <p:spPr bwMode="auto">
          <a:xfrm>
            <a:off x="9069917" y="197802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7" name="Rectangle 13"/>
          <p:cNvSpPr>
            <a:spLocks noChangeArrowheads="1"/>
          </p:cNvSpPr>
          <p:nvPr userDrawn="1"/>
        </p:nvSpPr>
        <p:spPr bwMode="auto">
          <a:xfrm>
            <a:off x="431800" y="4138613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8" name="Rectangle 14"/>
          <p:cNvSpPr>
            <a:spLocks noChangeArrowheads="1"/>
          </p:cNvSpPr>
          <p:nvPr userDrawn="1"/>
        </p:nvSpPr>
        <p:spPr bwMode="auto">
          <a:xfrm>
            <a:off x="3310467" y="4138613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9" name="Rectangle 15"/>
          <p:cNvSpPr>
            <a:spLocks noChangeArrowheads="1"/>
          </p:cNvSpPr>
          <p:nvPr userDrawn="1"/>
        </p:nvSpPr>
        <p:spPr bwMode="auto">
          <a:xfrm>
            <a:off x="6191251" y="4138613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10" name="Rectangle 16"/>
          <p:cNvSpPr>
            <a:spLocks noChangeArrowheads="1"/>
          </p:cNvSpPr>
          <p:nvPr userDrawn="1"/>
        </p:nvSpPr>
        <p:spPr bwMode="auto">
          <a:xfrm>
            <a:off x="9069917" y="4138613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366" y="1124808"/>
            <a:ext cx="11323407" cy="576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03885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478367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4" name="Rectangle 8"/>
          <p:cNvSpPr>
            <a:spLocks noChangeArrowheads="1"/>
          </p:cNvSpPr>
          <p:nvPr userDrawn="1"/>
        </p:nvSpPr>
        <p:spPr bwMode="auto">
          <a:xfrm>
            <a:off x="3357033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5" name="Rectangle 9"/>
          <p:cNvSpPr>
            <a:spLocks noChangeArrowheads="1"/>
          </p:cNvSpPr>
          <p:nvPr userDrawn="1"/>
        </p:nvSpPr>
        <p:spPr bwMode="auto">
          <a:xfrm>
            <a:off x="6237817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6" name="Rectangle 10"/>
          <p:cNvSpPr>
            <a:spLocks noChangeArrowheads="1"/>
          </p:cNvSpPr>
          <p:nvPr userDrawn="1"/>
        </p:nvSpPr>
        <p:spPr bwMode="auto">
          <a:xfrm>
            <a:off x="9116484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 userDrawn="1"/>
        </p:nvSpPr>
        <p:spPr bwMode="auto">
          <a:xfrm>
            <a:off x="478367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8" name="Rectangle 12"/>
          <p:cNvSpPr>
            <a:spLocks noChangeArrowheads="1"/>
          </p:cNvSpPr>
          <p:nvPr userDrawn="1"/>
        </p:nvSpPr>
        <p:spPr bwMode="auto">
          <a:xfrm>
            <a:off x="3357033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9" name="Rectangle 13"/>
          <p:cNvSpPr>
            <a:spLocks noChangeArrowheads="1"/>
          </p:cNvSpPr>
          <p:nvPr userDrawn="1"/>
        </p:nvSpPr>
        <p:spPr bwMode="auto">
          <a:xfrm>
            <a:off x="6237817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10" name="Rectangle 14"/>
          <p:cNvSpPr>
            <a:spLocks noChangeArrowheads="1"/>
          </p:cNvSpPr>
          <p:nvPr userDrawn="1"/>
        </p:nvSpPr>
        <p:spPr bwMode="auto">
          <a:xfrm>
            <a:off x="9116484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21" name="Titel 1"/>
          <p:cNvSpPr>
            <a:spLocks noGrp="1"/>
          </p:cNvSpPr>
          <p:nvPr>
            <p:ph type="title"/>
          </p:nvPr>
        </p:nvSpPr>
        <p:spPr>
          <a:xfrm>
            <a:off x="335366" y="1124808"/>
            <a:ext cx="11323407" cy="576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61606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1300363" y="193863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4" name="Rectangle 10"/>
          <p:cNvSpPr>
            <a:spLocks noChangeArrowheads="1"/>
          </p:cNvSpPr>
          <p:nvPr userDrawn="1"/>
        </p:nvSpPr>
        <p:spPr bwMode="auto">
          <a:xfrm>
            <a:off x="4787900" y="193863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6" name="Rectangle 12"/>
          <p:cNvSpPr>
            <a:spLocks noChangeArrowheads="1"/>
          </p:cNvSpPr>
          <p:nvPr userDrawn="1"/>
        </p:nvSpPr>
        <p:spPr bwMode="auto">
          <a:xfrm>
            <a:off x="8275436" y="1938635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7" name="Rectangle 13"/>
          <p:cNvSpPr>
            <a:spLocks noChangeArrowheads="1"/>
          </p:cNvSpPr>
          <p:nvPr userDrawn="1"/>
        </p:nvSpPr>
        <p:spPr bwMode="auto">
          <a:xfrm>
            <a:off x="1300363" y="4138612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8" name="Rectangle 14"/>
          <p:cNvSpPr>
            <a:spLocks noChangeArrowheads="1"/>
          </p:cNvSpPr>
          <p:nvPr userDrawn="1"/>
        </p:nvSpPr>
        <p:spPr bwMode="auto">
          <a:xfrm>
            <a:off x="4787900" y="4138613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10" name="Rectangle 16"/>
          <p:cNvSpPr>
            <a:spLocks noChangeArrowheads="1"/>
          </p:cNvSpPr>
          <p:nvPr userDrawn="1"/>
        </p:nvSpPr>
        <p:spPr bwMode="auto">
          <a:xfrm>
            <a:off x="8275436" y="4138612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366" y="1124808"/>
            <a:ext cx="11323407" cy="576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003396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1204068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4" name="Rectangle 8"/>
          <p:cNvSpPr>
            <a:spLocks noChangeArrowheads="1"/>
          </p:cNvSpPr>
          <p:nvPr userDrawn="1"/>
        </p:nvSpPr>
        <p:spPr bwMode="auto">
          <a:xfrm>
            <a:off x="4688969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6" name="Rectangle 10"/>
          <p:cNvSpPr>
            <a:spLocks noChangeArrowheads="1"/>
          </p:cNvSpPr>
          <p:nvPr userDrawn="1"/>
        </p:nvSpPr>
        <p:spPr bwMode="auto">
          <a:xfrm>
            <a:off x="8173870" y="1978025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 userDrawn="1"/>
        </p:nvSpPr>
        <p:spPr bwMode="auto">
          <a:xfrm>
            <a:off x="1204068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 dirty="0">
              <a:ea typeface="+mn-ea"/>
              <a:cs typeface="Arial" charset="0"/>
            </a:endParaRPr>
          </a:p>
        </p:txBody>
      </p:sp>
      <p:sp>
        <p:nvSpPr>
          <p:cNvPr id="8" name="Rectangle 12"/>
          <p:cNvSpPr>
            <a:spLocks noChangeArrowheads="1"/>
          </p:cNvSpPr>
          <p:nvPr userDrawn="1"/>
        </p:nvSpPr>
        <p:spPr bwMode="auto">
          <a:xfrm>
            <a:off x="4688969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10" name="Rectangle 14"/>
          <p:cNvSpPr>
            <a:spLocks noChangeArrowheads="1"/>
          </p:cNvSpPr>
          <p:nvPr userDrawn="1"/>
        </p:nvSpPr>
        <p:spPr bwMode="auto">
          <a:xfrm>
            <a:off x="8173870" y="4138613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>
              <a:ea typeface="+mn-ea"/>
              <a:cs typeface="Arial" charset="0"/>
            </a:endParaRPr>
          </a:p>
        </p:txBody>
      </p:sp>
      <p:sp>
        <p:nvSpPr>
          <p:cNvPr id="21" name="Titel 1"/>
          <p:cNvSpPr>
            <a:spLocks noGrp="1"/>
          </p:cNvSpPr>
          <p:nvPr>
            <p:ph type="title"/>
          </p:nvPr>
        </p:nvSpPr>
        <p:spPr>
          <a:xfrm>
            <a:off x="335366" y="1124808"/>
            <a:ext cx="11323407" cy="5760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90955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366" y="1124808"/>
            <a:ext cx="11323407" cy="5760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35360" y="1700808"/>
            <a:ext cx="5472608" cy="43924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2011" y="1700808"/>
            <a:ext cx="5472608" cy="43924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396958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5366" y="1124808"/>
            <a:ext cx="11323407" cy="576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35360" y="1700812"/>
            <a:ext cx="5472608" cy="792089"/>
          </a:xfrm>
        </p:spPr>
        <p:txBody>
          <a:bodyPr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335360" y="2564904"/>
            <a:ext cx="5472608" cy="352839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7" y="1700807"/>
            <a:ext cx="5471252" cy="792089"/>
          </a:xfrm>
        </p:spPr>
        <p:txBody>
          <a:bodyPr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7" y="2564912"/>
            <a:ext cx="5471252" cy="352839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290990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5.jpe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334439" y="1052513"/>
            <a:ext cx="11324167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Titelmasterformat durch Klicken 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334436" y="1711332"/>
            <a:ext cx="1133051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Textmasterformate durch Klicken bearbeiten sieht normal aus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28" name="Rectangle 5"/>
          <p:cNvSpPr>
            <a:spLocks noChangeArrowheads="1"/>
          </p:cNvSpPr>
          <p:nvPr userDrawn="1"/>
        </p:nvSpPr>
        <p:spPr bwMode="auto">
          <a:xfrm>
            <a:off x="6" y="6497638"/>
            <a:ext cx="12187767" cy="360362"/>
          </a:xfrm>
          <a:prstGeom prst="rect">
            <a:avLst/>
          </a:prstGeom>
          <a:solidFill>
            <a:srgbClr val="4A5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sp>
        <p:nvSpPr>
          <p:cNvPr id="1032" name="Textfeld 2"/>
          <p:cNvSpPr txBox="1">
            <a:spLocks noChangeArrowheads="1"/>
          </p:cNvSpPr>
          <p:nvPr userDrawn="1"/>
        </p:nvSpPr>
        <p:spPr bwMode="auto">
          <a:xfrm>
            <a:off x="5465644" y="6547014"/>
            <a:ext cx="106175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Jannis Weber</a:t>
            </a:r>
            <a:endParaRPr lang="de-DE" sz="1100" dirty="0"/>
          </a:p>
        </p:txBody>
      </p:sp>
      <p:sp>
        <p:nvSpPr>
          <p:cNvPr id="3080" name="Textfeld 3"/>
          <p:cNvSpPr txBox="1">
            <a:spLocks noChangeArrowheads="1"/>
          </p:cNvSpPr>
          <p:nvPr userDrawn="1"/>
        </p:nvSpPr>
        <p:spPr bwMode="auto">
          <a:xfrm>
            <a:off x="10608739" y="6548438"/>
            <a:ext cx="61344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 dirty="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0364" y="361954"/>
            <a:ext cx="4159250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3" name="Grafik 1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feld 3">
            <a:extLst>
              <a:ext uri="{FF2B5EF4-FFF2-40B4-BE49-F238E27FC236}">
                <a16:creationId xmlns:a16="http://schemas.microsoft.com/office/drawing/2014/main" id="{C26C6307-B1C2-4715-AE58-8611A4B4519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072616" y="6548438"/>
            <a:ext cx="9655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fld id="{8D0160FB-CD21-445D-9769-23F2FCAEF145}" type="slidenum">
              <a:rPr lang="de-DE" sz="1100" smtClean="0">
                <a:solidFill>
                  <a:schemeClr val="bg1"/>
                </a:solidFill>
                <a:latin typeface="Arial" charset="0"/>
                <a:ea typeface="+mn-ea"/>
              </a:rPr>
              <a:pPr algn="ctr" eaLnBrk="1" hangingPunct="1">
                <a:defRPr/>
              </a:pPr>
              <a:t>‹Nr.›</a:t>
            </a:fld>
            <a:r>
              <a:rPr lang="de-DE" sz="1100" dirty="0">
                <a:solidFill>
                  <a:schemeClr val="bg1"/>
                </a:solidFill>
                <a:latin typeface="Arial" charset="0"/>
                <a:ea typeface="+mn-ea"/>
              </a:rPr>
              <a:t> / 36</a:t>
            </a:r>
          </a:p>
        </p:txBody>
      </p:sp>
      <p:sp>
        <p:nvSpPr>
          <p:cNvPr id="4" name="Textfeld 2">
            <a:extLst>
              <a:ext uri="{FF2B5EF4-FFF2-40B4-BE49-F238E27FC236}">
                <a16:creationId xmlns:a16="http://schemas.microsoft.com/office/drawing/2014/main" id="{9DF98067-2F79-41B7-B61E-458FF955E6F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602568" y="6531933"/>
            <a:ext cx="206232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Evolutionsstrategien</a:t>
            </a:r>
            <a:endParaRPr lang="de-DE" sz="1100" dirty="0"/>
          </a:p>
        </p:txBody>
      </p:sp>
      <p:sp>
        <p:nvSpPr>
          <p:cNvPr id="7" name="Textfeld 2">
            <a:extLst>
              <a:ext uri="{FF2B5EF4-FFF2-40B4-BE49-F238E27FC236}">
                <a16:creationId xmlns:a16="http://schemas.microsoft.com/office/drawing/2014/main" id="{C6D7380B-FFCC-4560-A386-D958907E2EE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122730" y="6547014"/>
            <a:ext cx="89067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22.12.2020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251311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5" r:id="rId2"/>
    <p:sldLayoutId id="2147483663" r:id="rId3"/>
    <p:sldLayoutId id="2147483676" r:id="rId4"/>
    <p:sldLayoutId id="2147483690" r:id="rId5"/>
    <p:sldLayoutId id="2147483691" r:id="rId6"/>
    <p:sldLayoutId id="2147483689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94" r:id="rId13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4A5C66"/>
          </a:solidFill>
          <a:latin typeface="Arial" pitchFamily="34" charset="0"/>
          <a:ea typeface="MS PGothic" panose="020B0600070205080204" pitchFamily="34" charset="-128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anose="020B0600070205080204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anose="020B0600070205080204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anose="020B0600070205080204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anose="020B0600070205080204" pitchFamily="34" charset="-128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266700" indent="-266700" algn="l" rtl="0" eaLnBrk="0" fontAlgn="base" hangingPunct="0">
        <a:spcBef>
          <a:spcPct val="20000"/>
        </a:spcBef>
        <a:spcAft>
          <a:spcPct val="0"/>
        </a:spcAft>
        <a:buClr>
          <a:srgbClr val="80BA24"/>
        </a:buClr>
        <a:buSzPct val="106000"/>
        <a:buFont typeface="Wingdings" panose="05000000000000000000" pitchFamily="2" charset="2"/>
        <a:buChar char="§"/>
        <a:defRPr kern="1200" baseline="0">
          <a:solidFill>
            <a:srgbClr val="4A5C66"/>
          </a:solidFill>
          <a:latin typeface="Arial" pitchFamily="34" charset="0"/>
          <a:ea typeface="MS PGothic" panose="020B0600070205080204" pitchFamily="34" charset="-128"/>
          <a:cs typeface="Arial" pitchFamily="34" charset="0"/>
        </a:defRPr>
      </a:lvl1pPr>
      <a:lvl2pPr marL="542925" indent="-276225" algn="l" rtl="0" eaLnBrk="0" fontAlgn="base" hangingPunct="0">
        <a:spcBef>
          <a:spcPct val="20000"/>
        </a:spcBef>
        <a:spcAft>
          <a:spcPct val="0"/>
        </a:spcAft>
        <a:buClr>
          <a:srgbClr val="80BA24"/>
        </a:buClr>
        <a:buSzPct val="90000"/>
        <a:buFont typeface="Wingdings" panose="05000000000000000000" pitchFamily="2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2pPr>
      <a:lvl3pPr marL="809625" indent="-266700" algn="l" rtl="0" eaLnBrk="0" fontAlgn="base" hangingPunct="0">
        <a:spcBef>
          <a:spcPct val="20000"/>
        </a:spcBef>
        <a:spcAft>
          <a:spcPct val="0"/>
        </a:spcAft>
        <a:buClr>
          <a:srgbClr val="80BA24"/>
        </a:buClr>
        <a:buSzPct val="80000"/>
        <a:buFont typeface="Wingdings" panose="05000000000000000000" pitchFamily="2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3pPr>
      <a:lvl4pPr marL="1076325" indent="-266700" algn="l" rtl="0" eaLnBrk="0" fontAlgn="base" hangingPunct="0">
        <a:spcBef>
          <a:spcPct val="20000"/>
        </a:spcBef>
        <a:spcAft>
          <a:spcPct val="0"/>
        </a:spcAft>
        <a:buClr>
          <a:srgbClr val="80BA24"/>
        </a:buClr>
        <a:buSzPct val="80000"/>
        <a:buFont typeface="Wingdings" panose="05000000000000000000" pitchFamily="2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4pPr>
      <a:lvl5pPr marL="1343025" indent="-266700" algn="l" rtl="0" eaLnBrk="0" fontAlgn="base" hangingPunct="0">
        <a:spcBef>
          <a:spcPct val="20000"/>
        </a:spcBef>
        <a:spcAft>
          <a:spcPct val="0"/>
        </a:spcAft>
        <a:buClr>
          <a:srgbClr val="80BA24"/>
        </a:buClr>
        <a:buSzPct val="80000"/>
        <a:buFont typeface="Wingdings" panose="05000000000000000000" pitchFamily="2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340787" y="229528"/>
            <a:ext cx="10076388" cy="751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Titelmasterformat durch Klicken 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330422" y="1268413"/>
            <a:ext cx="11522602" cy="4968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Textmasterformate durch Klicken bearbeiten sieht normal aus</a:t>
            </a:r>
          </a:p>
        </p:txBody>
      </p:sp>
      <p:sp>
        <p:nvSpPr>
          <p:cNvPr id="1028" name="Rectangle 5"/>
          <p:cNvSpPr>
            <a:spLocks noChangeArrowheads="1"/>
          </p:cNvSpPr>
          <p:nvPr userDrawn="1"/>
        </p:nvSpPr>
        <p:spPr bwMode="auto">
          <a:xfrm>
            <a:off x="6" y="6497638"/>
            <a:ext cx="12187767" cy="360362"/>
          </a:xfrm>
          <a:prstGeom prst="rect">
            <a:avLst/>
          </a:prstGeom>
          <a:solidFill>
            <a:srgbClr val="4A5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de-DE" altLang="de-DE">
              <a:ea typeface="+mn-ea"/>
            </a:endParaRPr>
          </a:p>
        </p:txBody>
      </p:sp>
      <p:pic>
        <p:nvPicPr>
          <p:cNvPr id="13" name="Grafik 1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THM_Logo_RGB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808" y="339612"/>
            <a:ext cx="1066192" cy="356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feld 2">
            <a:extLst>
              <a:ext uri="{FF2B5EF4-FFF2-40B4-BE49-F238E27FC236}">
                <a16:creationId xmlns:a16="http://schemas.microsoft.com/office/drawing/2014/main" id="{2BE956D5-B4A7-423D-BD7B-3898AFBFAE7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465644" y="6547014"/>
            <a:ext cx="1061756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Jannis Weber</a:t>
            </a:r>
            <a:endParaRPr lang="de-DE" sz="1100" dirty="0"/>
          </a:p>
        </p:txBody>
      </p:sp>
      <p:sp>
        <p:nvSpPr>
          <p:cNvPr id="17" name="Textfeld 3">
            <a:extLst>
              <a:ext uri="{FF2B5EF4-FFF2-40B4-BE49-F238E27FC236}">
                <a16:creationId xmlns:a16="http://schemas.microsoft.com/office/drawing/2014/main" id="{F8E96ADE-32FA-4E14-9E48-CD3FECD4D68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608739" y="6548438"/>
            <a:ext cx="61344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 dirty="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sp>
        <p:nvSpPr>
          <p:cNvPr id="19" name="Textfeld 3">
            <a:extLst>
              <a:ext uri="{FF2B5EF4-FFF2-40B4-BE49-F238E27FC236}">
                <a16:creationId xmlns:a16="http://schemas.microsoft.com/office/drawing/2014/main" id="{A08CC0A9-2922-4AA7-AA4F-B1E47659897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072616" y="6548438"/>
            <a:ext cx="96559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fld id="{8D0160FB-CD21-445D-9769-23F2FCAEF145}" type="slidenum">
              <a:rPr lang="de-DE" sz="1100" smtClean="0">
                <a:solidFill>
                  <a:schemeClr val="bg1"/>
                </a:solidFill>
                <a:latin typeface="Arial" charset="0"/>
                <a:ea typeface="+mn-ea"/>
              </a:rPr>
              <a:pPr algn="ctr" eaLnBrk="1" hangingPunct="1">
                <a:defRPr/>
              </a:pPr>
              <a:t>‹Nr.›</a:t>
            </a:fld>
            <a:r>
              <a:rPr lang="de-DE" sz="1100" dirty="0">
                <a:solidFill>
                  <a:schemeClr val="bg1"/>
                </a:solidFill>
                <a:latin typeface="Arial" charset="0"/>
                <a:ea typeface="+mn-ea"/>
              </a:rPr>
              <a:t> / 36</a:t>
            </a:r>
          </a:p>
        </p:txBody>
      </p:sp>
      <p:sp>
        <p:nvSpPr>
          <p:cNvPr id="21" name="Textfeld 2">
            <a:extLst>
              <a:ext uri="{FF2B5EF4-FFF2-40B4-BE49-F238E27FC236}">
                <a16:creationId xmlns:a16="http://schemas.microsoft.com/office/drawing/2014/main" id="{0D0A44AB-A619-4938-AAF7-BF0C0E64738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602568" y="6531933"/>
            <a:ext cx="2062321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Evolutionsstrategien</a:t>
            </a:r>
            <a:endParaRPr lang="de-DE" sz="1100" dirty="0"/>
          </a:p>
        </p:txBody>
      </p:sp>
      <p:sp>
        <p:nvSpPr>
          <p:cNvPr id="23" name="Textfeld 2">
            <a:extLst>
              <a:ext uri="{FF2B5EF4-FFF2-40B4-BE49-F238E27FC236}">
                <a16:creationId xmlns:a16="http://schemas.microsoft.com/office/drawing/2014/main" id="{3E391A5C-1E38-4284-8026-541E81AF2B8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122730" y="6547014"/>
            <a:ext cx="89067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22.12.2020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3186532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92" r:id="rId6"/>
    <p:sldLayoutId id="214748369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95" r:id="rId13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4A5C66"/>
          </a:solidFill>
          <a:latin typeface="Arial" pitchFamily="34" charset="0"/>
          <a:ea typeface="MS PGothic" panose="020B0600070205080204" pitchFamily="34" charset="-128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anose="020B0600070205080204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anose="020B0600070205080204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anose="020B0600070205080204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anose="020B0600070205080204" pitchFamily="34" charset="-128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Clr>
          <a:srgbClr val="80BA24"/>
        </a:buClr>
        <a:buSzPct val="106000"/>
        <a:buFontTx/>
        <a:buNone/>
        <a:defRPr kern="1200" baseline="0">
          <a:solidFill>
            <a:srgbClr val="4A5C66"/>
          </a:solidFill>
          <a:latin typeface="Arial" pitchFamily="34" charset="0"/>
          <a:ea typeface="MS PGothic" panose="020B0600070205080204" pitchFamily="34" charset="-128"/>
          <a:cs typeface="Arial" pitchFamily="34" charset="0"/>
        </a:defRPr>
      </a:lvl1pPr>
      <a:lvl2pPr marL="266700" indent="0" algn="l" rtl="0" eaLnBrk="0" fontAlgn="base" hangingPunct="0">
        <a:spcBef>
          <a:spcPct val="20000"/>
        </a:spcBef>
        <a:spcAft>
          <a:spcPct val="0"/>
        </a:spcAft>
        <a:buClr>
          <a:srgbClr val="80BA24"/>
        </a:buClr>
        <a:buSzPct val="90000"/>
        <a:buFontTx/>
        <a:buNone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2pPr>
      <a:lvl3pPr marL="542925" indent="0" algn="l" rtl="0" eaLnBrk="0" fontAlgn="base" hangingPunct="0">
        <a:spcBef>
          <a:spcPct val="20000"/>
        </a:spcBef>
        <a:spcAft>
          <a:spcPct val="0"/>
        </a:spcAft>
        <a:buClr>
          <a:srgbClr val="80BA24"/>
        </a:buClr>
        <a:buSzPct val="80000"/>
        <a:buFontTx/>
        <a:buNone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3pPr>
      <a:lvl4pPr marL="809625" indent="0" algn="l" rtl="0" eaLnBrk="0" fontAlgn="base" hangingPunct="0">
        <a:spcBef>
          <a:spcPct val="20000"/>
        </a:spcBef>
        <a:spcAft>
          <a:spcPct val="0"/>
        </a:spcAft>
        <a:buClr>
          <a:srgbClr val="80BA24"/>
        </a:buClr>
        <a:buSzPct val="80000"/>
        <a:buFontTx/>
        <a:buNone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4pPr>
      <a:lvl5pPr marL="1076325" indent="0" algn="l" rtl="0" eaLnBrk="0" fontAlgn="base" hangingPunct="0">
        <a:spcBef>
          <a:spcPct val="20000"/>
        </a:spcBef>
        <a:spcAft>
          <a:spcPct val="0"/>
        </a:spcAft>
        <a:buClr>
          <a:srgbClr val="80BA24"/>
        </a:buClr>
        <a:buSzPct val="80000"/>
        <a:buFontTx/>
        <a:buNone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3929">
          <p15:clr>
            <a:srgbClr val="F26B43"/>
          </p15:clr>
        </p15:guide>
        <p15:guide id="3" orient="horz" pos="799">
          <p15:clr>
            <a:srgbClr val="F26B43"/>
          </p15:clr>
        </p15:guide>
        <p15:guide id="4" pos="211">
          <p15:clr>
            <a:srgbClr val="F26B43"/>
          </p15:clr>
        </p15:guide>
        <p15:guide id="5" pos="7469">
          <p15:clr>
            <a:srgbClr val="F26B43"/>
          </p15:clr>
        </p15:guide>
        <p15:guide id="6" pos="656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3E82A634-DF63-4535-8D80-3694CD4FA959}"/>
              </a:ext>
            </a:extLst>
          </p:cNvPr>
          <p:cNvSpPr txBox="1"/>
          <p:nvPr/>
        </p:nvSpPr>
        <p:spPr>
          <a:xfrm>
            <a:off x="5591908" y="4431323"/>
            <a:ext cx="6342184" cy="173923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de-DE" sz="4800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Evolutionsstrategien</a:t>
            </a:r>
          </a:p>
        </p:txBody>
      </p:sp>
    </p:spTree>
    <p:extLst>
      <p:ext uri="{BB962C8B-B14F-4D97-AF65-F5344CB8AC3E}">
        <p14:creationId xmlns:p14="http://schemas.microsoft.com/office/powerpoint/2010/main" val="3002911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platzhalter 3">
            <a:extLst>
              <a:ext uri="{FF2B5EF4-FFF2-40B4-BE49-F238E27FC236}">
                <a16:creationId xmlns:a16="http://schemas.microsoft.com/office/drawing/2014/main" id="{197FB923-CD22-43D6-9B23-250E0B768933}"/>
              </a:ext>
            </a:extLst>
          </p:cNvPr>
          <p:cNvSpPr txBox="1">
            <a:spLocks/>
          </p:cNvSpPr>
          <p:nvPr/>
        </p:nvSpPr>
        <p:spPr bwMode="auto">
          <a:xfrm>
            <a:off x="334439" y="1990725"/>
            <a:ext cx="11487150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panose="05000000000000000000" pitchFamily="2" charset="2"/>
              <a:buChar char="§"/>
              <a:defRPr kern="1200" baseline="0">
                <a:solidFill>
                  <a:srgbClr val="4A5C66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marL="542925" indent="-2762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9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8096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0763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3430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Simpelste Form einer Evolutionsstrategie</a:t>
            </a:r>
          </a:p>
          <a:p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Ein Elternindividuum erzeugt ein</a:t>
            </a:r>
            <a:br>
              <a:rPr lang="de-DE" sz="1800" dirty="0"/>
            </a:br>
            <a:r>
              <a:rPr lang="de-DE" sz="1800" dirty="0"/>
              <a:t>nachkommendes Individuum (Kind)</a:t>
            </a:r>
          </a:p>
          <a:p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Beide Individuen werden zur Selektion für</a:t>
            </a:r>
            <a:br>
              <a:rPr lang="de-DE" sz="1800" dirty="0"/>
            </a:br>
            <a:r>
              <a:rPr lang="de-DE" sz="1800" dirty="0"/>
              <a:t>die nächste Generation betrachtet</a:t>
            </a:r>
          </a:p>
          <a:p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Rechenberg</a:t>
            </a:r>
          </a:p>
          <a:p>
            <a:pPr lvl="1"/>
            <a:r>
              <a:rPr lang="de-DE" sz="1800" dirty="0"/>
              <a:t>1964: optimale Gelenkwinkel einer Gelenkplatte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5997702-CF95-4A86-956F-9AE5173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(1+1)-ES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8313427" y="1991593"/>
                <a:ext cx="3345179" cy="4305300"/>
              </a:xfrm>
            </p:spPr>
            <p:txBody>
              <a:bodyPr/>
              <a:lstStyle/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baue_individuum</a:t>
                </a:r>
                <a:r>
                  <a:rPr lang="de-DE" sz="600" dirty="0">
                    <a:solidFill>
                      <a:srgbClr val="0070C0"/>
                    </a:solidFill>
                  </a:rPr>
                  <a:t>(n)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individuum &lt;- []	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_ &lt;- 1...n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individuum &lt;- individuum + zufälliges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return</a:t>
                </a:r>
                <a:r>
                  <a:rPr lang="de-DE" sz="600" dirty="0"/>
                  <a:t> individuum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qualitaet</a:t>
                </a:r>
                <a:r>
                  <a:rPr lang="de-DE" sz="600" dirty="0">
                    <a:solidFill>
                      <a:srgbClr val="0070C0"/>
                    </a:solidFill>
                  </a:rPr>
                  <a:t>(individuum |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population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// problemspezifische Qualitätsfunktion</a:t>
                </a:r>
              </a:p>
              <a:p>
                <a:pPr marL="0" indent="0" defTabSz="180000">
                  <a:buNone/>
                </a:pP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algorithm duplikation(individuum[1...n])</a:t>
                </a:r>
              </a:p>
              <a:p>
                <a:pPr marL="276225" lvl="1" indent="0" defTabSz="180000">
                  <a:buNone/>
                </a:pPr>
                <a:r>
                  <a:rPr lang="de-DE" sz="600" dirty="0"/>
                  <a:t> </a:t>
                </a:r>
                <a:r>
                  <a:rPr lang="de-DE" sz="600" dirty="0" err="1"/>
                  <a:t>klon</a:t>
                </a:r>
                <a:r>
                  <a:rPr lang="de-DE" sz="600" dirty="0"/>
                  <a:t> &lt;- []</a:t>
                </a:r>
              </a:p>
              <a:p>
                <a:pPr marL="276225" lvl="1" indent="0" defTabSz="180000">
                  <a:buNone/>
                </a:pPr>
                <a:r>
                  <a:rPr lang="de-DE" sz="600" dirty="0"/>
                  <a:t> 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i &lt;- 1...n</a:t>
                </a:r>
                <a:br>
                  <a:rPr lang="de-DE" sz="600" dirty="0"/>
                </a:br>
                <a:r>
                  <a:rPr lang="de-DE" sz="600" dirty="0"/>
                  <a:t>		</a:t>
                </a:r>
                <a:r>
                  <a:rPr lang="de-DE" sz="600" dirty="0" err="1"/>
                  <a:t>klon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klon</a:t>
                </a:r>
                <a:r>
                  <a:rPr lang="de-DE" sz="600" dirty="0"/>
                  <a:t> + individuum[i]</a:t>
                </a:r>
              </a:p>
              <a:p>
                <a:pPr marL="276225" lvl="1" indent="0" defTabSz="180000">
                  <a:buNone/>
                </a:pPr>
                <a:r>
                  <a:rPr lang="de-DE" sz="600" dirty="0"/>
                  <a:t> </a:t>
                </a:r>
                <a:r>
                  <a:rPr lang="de-DE" sz="600" dirty="0" err="1"/>
                  <a:t>return</a:t>
                </a:r>
                <a:r>
                  <a:rPr lang="de-DE" sz="600" dirty="0"/>
                  <a:t> </a:t>
                </a:r>
                <a:r>
                  <a:rPr lang="de-DE" sz="600" dirty="0" err="1"/>
                  <a:t>klon</a:t>
                </a: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selektion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(individuen[1...m], </a:t>
                </a:r>
                <a:r>
                  <a:rPr lang="el-GR" sz="600" dirty="0">
                    <a:solidFill>
                      <a:srgbClr val="0070C0"/>
                    </a:solidFill>
                  </a:rPr>
                  <a:t>μ,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qualitaetsfunktion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sortierteIndividuen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sortiereAbsteigend</a:t>
                </a:r>
                <a:r>
                  <a:rPr lang="de-DE" sz="600" dirty="0"/>
                  <a:t>(individuen, </a:t>
                </a:r>
                <a:r>
                  <a:rPr lang="de-DE" sz="600" dirty="0" err="1"/>
                  <a:t>qualitaetsfunktion</a:t>
                </a:r>
                <a:r>
                  <a:rPr lang="de-DE" sz="6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besteIndividuen</a:t>
                </a:r>
                <a:r>
                  <a:rPr lang="de-DE" sz="600" dirty="0"/>
                  <a:t> &lt;- []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i &lt;- 1,...,</a:t>
                </a:r>
                <a:r>
                  <a:rPr lang="el-GR" sz="600" dirty="0"/>
                  <a:t>μ</a:t>
                </a:r>
              </a:p>
              <a:p>
                <a:pPr marL="0" indent="0" defTabSz="180000">
                  <a:buNone/>
                </a:pPr>
                <a:r>
                  <a:rPr lang="el-GR" sz="600" dirty="0"/>
                  <a:t>		</a:t>
                </a:r>
                <a:r>
                  <a:rPr lang="de-DE" sz="600" dirty="0" err="1"/>
                  <a:t>besteIndividuen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besteIndividuen</a:t>
                </a:r>
                <a:r>
                  <a:rPr lang="de-DE" sz="600" dirty="0"/>
                  <a:t> + </a:t>
                </a:r>
                <a:r>
                  <a:rPr lang="de-DE" sz="600" dirty="0" err="1"/>
                  <a:t>sortierteIndividuen</a:t>
                </a:r>
                <a:r>
                  <a:rPr lang="de-DE" sz="600" dirty="0"/>
                  <a:t>[i]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return</a:t>
                </a:r>
                <a:r>
                  <a:rPr lang="de-DE" sz="600" dirty="0"/>
                  <a:t> </a:t>
                </a:r>
                <a:r>
                  <a:rPr lang="de-DE" sz="600" dirty="0" err="1"/>
                  <a:t>besteIndividuen</a:t>
                </a: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</a:p>
              <a:p>
                <a:pPr marL="0" indent="0" defTabSz="180000">
                  <a:buNone/>
                </a:pP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B050"/>
                    </a:solidFill>
                  </a:rPr>
                  <a:t>algorithm (1+1)-ES()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iterationsLimit</a:t>
                </a:r>
                <a:r>
                  <a:rPr lang="de-DE" sz="600" dirty="0"/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generationszaehler</a:t>
                </a:r>
                <a:r>
                  <a:rPr lang="de-DE" sz="600" dirty="0"/>
                  <a:t> &lt;- 0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wunschqualitaet</a:t>
                </a:r>
                <a:r>
                  <a:rPr lang="de-DE" sz="600" dirty="0"/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individuengroesse</a:t>
                </a:r>
                <a:r>
                  <a:rPr lang="de-DE" sz="600" dirty="0"/>
                  <a:t> &lt;-</a:t>
                </a:r>
                <a14:m>
                  <m:oMath xmlns:m="http://schemas.openxmlformats.org/officeDocument/2006/math">
                    <m:r>
                      <a:rPr lang="de-DE" sz="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6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>
                    <a:solidFill>
                      <a:srgbClr val="0070C0"/>
                    </a:solidFill>
                  </a:rPr>
                  <a:t>individuum &lt;-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baue_individuum</a:t>
                </a:r>
                <a:r>
                  <a:rPr lang="de-DE" sz="600" dirty="0">
                    <a:solidFill>
                      <a:srgbClr val="0070C0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individuengroesse</a:t>
                </a:r>
                <a:r>
                  <a:rPr lang="de-DE" sz="6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while</a:t>
                </a:r>
                <a:r>
                  <a:rPr lang="de-DE" sz="600" dirty="0"/>
                  <a:t> </a:t>
                </a:r>
                <a:r>
                  <a:rPr lang="de-DE" sz="600" dirty="0" err="1"/>
                  <a:t>qualitaet</a:t>
                </a:r>
                <a:r>
                  <a:rPr lang="de-DE" sz="600" dirty="0"/>
                  <a:t>(individuum) &lt; </a:t>
                </a:r>
                <a:r>
                  <a:rPr lang="de-DE" sz="600" dirty="0" err="1"/>
                  <a:t>wunschqualitaet</a:t>
                </a:r>
                <a:r>
                  <a:rPr lang="de-DE" sz="600" dirty="0"/>
                  <a:t> and </a:t>
                </a:r>
                <a:r>
                  <a:rPr lang="de-DE" sz="600" dirty="0" err="1"/>
                  <a:t>generationszaehler</a:t>
                </a:r>
                <a:r>
                  <a:rPr lang="de-DE" sz="600" dirty="0"/>
                  <a:t> &lt; </a:t>
                </a:r>
                <a:r>
                  <a:rPr lang="de-DE" sz="600" dirty="0" err="1"/>
                  <a:t>iterationslimit</a:t>
                </a: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generationszaehler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generationszaehler</a:t>
                </a:r>
                <a:r>
                  <a:rPr lang="de-DE" sz="600" dirty="0"/>
                  <a:t> + 1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elter &lt;- individuum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kind</a:t>
                </a:r>
                <a:r>
                  <a:rPr lang="de-DE" sz="600" dirty="0"/>
                  <a:t> &lt;- duplikation(elter)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kind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mutation</a:t>
                </a:r>
                <a:r>
                  <a:rPr lang="de-DE" sz="600" dirty="0"/>
                  <a:t>(</a:t>
                </a:r>
                <a:r>
                  <a:rPr lang="de-DE" sz="600" dirty="0" err="1"/>
                  <a:t>kind</a:t>
                </a:r>
                <a:r>
                  <a:rPr lang="de-DE" sz="6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individuum &lt;- </a:t>
                </a:r>
                <a:r>
                  <a:rPr lang="de-DE" sz="600" dirty="0" err="1"/>
                  <a:t>selektion</a:t>
                </a:r>
                <a:r>
                  <a:rPr lang="de-DE" sz="600" dirty="0"/>
                  <a:t>([elter, </a:t>
                </a:r>
                <a:r>
                  <a:rPr lang="de-DE" sz="600" dirty="0" err="1"/>
                  <a:t>kind</a:t>
                </a:r>
                <a:r>
                  <a:rPr lang="de-DE" sz="600" dirty="0"/>
                  <a:t>], 1, </a:t>
                </a:r>
                <a:r>
                  <a:rPr lang="de-DE" sz="600" dirty="0" err="1"/>
                  <a:t>qualitaet</a:t>
                </a:r>
                <a:r>
                  <a:rPr lang="de-DE" sz="6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loesung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individuum</a:t>
                </a: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return</a:t>
                </a:r>
                <a:r>
                  <a:rPr lang="de-DE" sz="600" dirty="0"/>
                  <a:t> </a:t>
                </a:r>
                <a:r>
                  <a:rPr lang="de-DE" sz="600" dirty="0" err="1"/>
                  <a:t>loesung</a:t>
                </a:r>
                <a:endParaRPr lang="de-DE" sz="600" dirty="0"/>
              </a:p>
              <a:p>
                <a:pPr marL="0" indent="0" defTabSz="180000">
                  <a:buNone/>
                </a:pPr>
                <a:endParaRPr lang="de-DE" sz="600" dirty="0"/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8313427" y="1991593"/>
                <a:ext cx="3345179" cy="43053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9256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34439" y="1990725"/>
                <a:ext cx="11487150" cy="4305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106000"/>
                  <a:buFont typeface="Wingdings" panose="05000000000000000000" pitchFamily="2" charset="2"/>
                  <a:buChar char="§"/>
                  <a:defRPr kern="1200" baseline="0">
                    <a:solidFill>
                      <a:srgbClr val="4A5C66"/>
                    </a:solidFill>
                    <a:latin typeface="Arial" pitchFamily="34" charset="0"/>
                    <a:ea typeface="MS PGothic" panose="020B0600070205080204" pitchFamily="34" charset="-128"/>
                    <a:cs typeface="Arial" pitchFamily="34" charset="0"/>
                  </a:defRPr>
                </a:lvl1pPr>
                <a:lvl2pPr marL="542925" indent="-2762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9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2pPr>
                <a:lvl3pPr marL="8096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3pPr>
                <a:lvl4pPr marL="10763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4pPr>
                <a:lvl5pPr marL="13430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800" dirty="0"/>
                  <a:t>Verallgemeinerung der „Plus“-Notation</a:t>
                </a:r>
              </a:p>
              <a:p>
                <a:pPr lvl="1"/>
                <a:r>
                  <a:rPr lang="de-DE" sz="1800" dirty="0"/>
                  <a:t>Eltern und Kinder werden gemeinsam</a:t>
                </a:r>
                <a:br>
                  <a:rPr lang="de-DE" sz="1800" dirty="0"/>
                </a:br>
                <a:r>
                  <a:rPr lang="de-DE" sz="1800" dirty="0"/>
                  <a:t>bei der Selektion betrachtet</a:t>
                </a:r>
              </a:p>
              <a:p>
                <a:endParaRPr lang="de-DE" sz="1800" dirty="0"/>
              </a:p>
              <a:p>
                <a:r>
                  <a:rPr lang="de-DE" sz="1800" dirty="0"/>
                  <a:t>Qualität des besten Individuums der</a:t>
                </a:r>
                <a:br>
                  <a:rPr lang="de-DE" sz="1800" dirty="0"/>
                </a:br>
                <a:r>
                  <a:rPr lang="de-DE" sz="1800" dirty="0"/>
                  <a:t>Population nimmt niemals ab</a:t>
                </a:r>
              </a:p>
              <a:p>
                <a:pPr marL="0" indent="0">
                  <a:buNone/>
                </a:pPr>
                <a:endParaRPr lang="de-DE" sz="1800" dirty="0"/>
              </a:p>
              <a:p>
                <a:pPr marL="0" indent="0">
                  <a:buNone/>
                </a:pPr>
                <a:endParaRPr lang="de-DE" sz="1800" dirty="0"/>
              </a:p>
              <a:p>
                <a:pPr marL="0" indent="0">
                  <a:buNone/>
                </a:pPr>
                <a:endParaRPr lang="de-DE" sz="1800" dirty="0"/>
              </a:p>
              <a:p>
                <a:pPr marL="0" indent="0">
                  <a:buNone/>
                </a:pPr>
                <a:r>
                  <a:rPr lang="de-DE" sz="1800" dirty="0"/>
                  <a:t>Wie auch bei den folgenden Evolutionsstrategien gilt:</a:t>
                </a:r>
              </a:p>
              <a:p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1800" dirty="0"/>
                  <a:t> Elternindividuen</a:t>
                </a:r>
              </a:p>
              <a:p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sz="1800" dirty="0"/>
                  <a:t> Nachkommen</a:t>
                </a:r>
              </a:p>
              <a:p>
                <a:r>
                  <a:rPr lang="de-DE" sz="1800" dirty="0"/>
                  <a:t>1 </a:t>
                </a:r>
                <a14:m>
                  <m:oMath xmlns:m="http://schemas.openxmlformats.org/officeDocument/2006/math">
                    <m:r>
                      <a:rPr lang="de-DE" sz="1800" i="1">
                        <a:latin typeface="Cambria Math" panose="02040503050406030204" pitchFamily="18" charset="0"/>
                      </a:rPr>
                      <m:t>≤ </m:t>
                    </m:r>
                  </m:oMath>
                </a14:m>
                <a:r>
                  <a:rPr lang="de-DE" sz="1800" b="0" dirty="0" err="1"/>
                  <a:t>Anzahl_Eltern</a:t>
                </a:r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de-DE" sz="1800" b="0" dirty="0"/>
                  <a:t> </a:t>
                </a:r>
                <a:r>
                  <a:rPr lang="de-DE" sz="1800" b="0" dirty="0" err="1"/>
                  <a:t>Anzahl_Kinder</a:t>
                </a:r>
                <a:r>
                  <a:rPr lang="de-DE" sz="1800" b="0" dirty="0"/>
                  <a:t>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de-DE" sz="1800" b="0" dirty="0"/>
                  <a:t>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de-DE" sz="1800" dirty="0"/>
              </a:p>
            </p:txBody>
          </p:sp>
        </mc:Choice>
        <mc:Fallback xmlns="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4439" y="1990725"/>
                <a:ext cx="11487150" cy="4305300"/>
              </a:xfrm>
              <a:prstGeom prst="rect">
                <a:avLst/>
              </a:prstGeom>
              <a:blipFill>
                <a:blip r:embed="rId2"/>
                <a:stretch>
                  <a:fillRect l="-478" t="-85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el 2">
                <a:extLst>
                  <a:ext uri="{FF2B5EF4-FFF2-40B4-BE49-F238E27FC236}">
                    <a16:creationId xmlns:a16="http://schemas.microsoft.com/office/drawing/2014/main" id="{35997702-CF95-4A86-956F-9AE51732A0B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(</a:t>
                </a:r>
                <a14:m>
                  <m:oMath xmlns:m="http://schemas.openxmlformats.org/officeDocument/2006/math">
                    <m:r>
                      <a:rPr lang="de-DE" b="1" i="0" smtClean="0">
                        <a:latin typeface="Cambria Math" panose="02040503050406030204" pitchFamily="18" charset="0"/>
                      </a:rPr>
                      <m:t>𝛍</m:t>
                    </m:r>
                  </m:oMath>
                </a14:m>
                <a:r>
                  <a:rPr lang="de-DE" dirty="0"/>
                  <a:t>+</a:t>
                </a:r>
                <a14:m>
                  <m:oMath xmlns:m="http://schemas.openxmlformats.org/officeDocument/2006/math">
                    <m:r>
                      <a:rPr lang="de-DE" b="1" i="0" dirty="0" smtClean="0">
                        <a:latin typeface="Cambria Math" panose="02040503050406030204" pitchFamily="18" charset="0"/>
                      </a:rPr>
                      <m:t>𝛌</m:t>
                    </m:r>
                  </m:oMath>
                </a14:m>
                <a:r>
                  <a:rPr lang="de-DE" dirty="0"/>
                  <a:t>)-ES</a:t>
                </a:r>
              </a:p>
            </p:txBody>
          </p:sp>
        </mc:Choice>
        <mc:Fallback xmlns="">
          <p:sp>
            <p:nvSpPr>
              <p:cNvPr id="3" name="Titel 2">
                <a:extLst>
                  <a:ext uri="{FF2B5EF4-FFF2-40B4-BE49-F238E27FC236}">
                    <a16:creationId xmlns:a16="http://schemas.microsoft.com/office/drawing/2014/main" id="{35997702-CF95-4A86-956F-9AE51732A0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861" t="-7447" b="-531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8313427" y="1991593"/>
                <a:ext cx="3345179" cy="4305300"/>
              </a:xfrm>
            </p:spPr>
            <p:txBody>
              <a:bodyPr/>
              <a:lstStyle/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baue_population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500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, n)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population</a:t>
                </a:r>
                <a:r>
                  <a:rPr lang="de-DE" sz="500" dirty="0"/>
                  <a:t> &lt;- []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for</a:t>
                </a:r>
                <a:r>
                  <a:rPr lang="de-DE" sz="500" dirty="0"/>
                  <a:t> i &lt;- 1...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500" b="0" i="0" dirty="0" smtClean="0"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individuum &lt;- </a:t>
                </a:r>
                <a:r>
                  <a:rPr lang="de-DE" sz="500" dirty="0" err="1"/>
                  <a:t>baue_individuum</a:t>
                </a:r>
                <a:r>
                  <a:rPr lang="de-DE" sz="500" dirty="0"/>
                  <a:t>(n)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population</a:t>
                </a:r>
                <a:r>
                  <a:rPr lang="de-DE" sz="500" dirty="0"/>
                  <a:t> &lt;- </a:t>
                </a:r>
                <a:r>
                  <a:rPr lang="de-DE" sz="500" dirty="0" err="1"/>
                  <a:t>population</a:t>
                </a:r>
                <a:r>
                  <a:rPr lang="de-DE" sz="500" dirty="0"/>
                  <a:t> + individuum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</a:t>
                </a:r>
                <a:r>
                  <a:rPr lang="de-DE" sz="500" dirty="0" err="1"/>
                  <a:t>population</a:t>
                </a: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elternSelektion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population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[1,...,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500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], </a:t>
                </a:r>
                <a14:m>
                  <m:oMath xmlns:m="http://schemas.openxmlformats.org/officeDocument/2006/math">
                    <m:r>
                      <a:rPr lang="de-DE" sz="5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individuen &lt;- []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for</a:t>
                </a:r>
                <a:r>
                  <a:rPr lang="de-DE" sz="500" dirty="0"/>
                  <a:t> _ &lt;- 1…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idx</a:t>
                </a:r>
                <a:r>
                  <a:rPr lang="de-DE" sz="500" dirty="0"/>
                  <a:t> &lt;- zufälliges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5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de-DE" sz="500" b="0" i="1" dirty="0" smtClean="0">
                        <a:latin typeface="Cambria Math" panose="02040503050406030204" pitchFamily="18" charset="0"/>
                      </a:rPr>
                      <m:t>∈{</m:t>
                    </m:r>
                    <m:r>
                      <a:rPr lang="de-DE" sz="500" b="0" i="0" dirty="0" smtClean="0">
                        <a:latin typeface="Cambria Math" panose="02040503050406030204" pitchFamily="18" charset="0"/>
                      </a:rPr>
                      <m:t>1,…,</m:t>
                    </m:r>
                    <m:r>
                      <m:rPr>
                        <m:sty m:val="p"/>
                      </m:rPr>
                      <a:rPr lang="de-DE" sz="500" b="0" i="0" dirty="0" smtClean="0">
                        <a:latin typeface="Cambria Math" panose="02040503050406030204" pitchFamily="18" charset="0"/>
                      </a:rPr>
                      <m:t>μ</m:t>
                    </m:r>
                    <m:r>
                      <a:rPr lang="de-DE" sz="500" b="0" i="0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individuum &lt;- </a:t>
                </a:r>
                <a:r>
                  <a:rPr lang="de-DE" sz="500" dirty="0" err="1"/>
                  <a:t>population</a:t>
                </a:r>
                <a:r>
                  <a:rPr lang="de-DE" sz="500" dirty="0"/>
                  <a:t>[</a:t>
                </a:r>
                <a:r>
                  <a:rPr lang="de-DE" sz="500" dirty="0" err="1"/>
                  <a:t>idx</a:t>
                </a:r>
                <a:r>
                  <a:rPr lang="de-DE" sz="500" dirty="0"/>
                  <a:t>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individuen</a:t>
                </a:r>
                <a:r>
                  <a:rPr lang="de-DE" sz="500" dirty="0"/>
                  <a:t> &lt;- </a:t>
                </a:r>
                <a:r>
                  <a:rPr lang="de-DE" sz="500" dirty="0" err="1"/>
                  <a:t>individuen</a:t>
                </a:r>
                <a:r>
                  <a:rPr lang="de-DE" sz="500" dirty="0"/>
                  <a:t> + </a:t>
                </a:r>
                <a:r>
                  <a:rPr lang="de-DE" sz="500" dirty="0" err="1"/>
                  <a:t>individuum</a:t>
                </a: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individuen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</a:p>
              <a:p>
                <a:pPr marL="0" indent="0" defTabSz="180000">
                  <a:buNone/>
                </a:pP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algorithm duplikation(individuen[1...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500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], n)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klone &lt;- []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for</a:t>
                </a:r>
                <a:r>
                  <a:rPr lang="de-DE" sz="500" dirty="0"/>
                  <a:t> i &lt;- 1...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500" b="0" i="0" dirty="0" smtClean="0"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klon</a:t>
                </a:r>
                <a:r>
                  <a:rPr lang="de-DE" sz="500" dirty="0"/>
                  <a:t> &lt;- []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for</a:t>
                </a:r>
                <a:r>
                  <a:rPr lang="de-DE" sz="500" dirty="0"/>
                  <a:t> j &lt;- 1...n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	</a:t>
                </a:r>
                <a:r>
                  <a:rPr lang="de-DE" sz="500" dirty="0" err="1"/>
                  <a:t>klon</a:t>
                </a:r>
                <a:r>
                  <a:rPr lang="de-DE" sz="500" dirty="0"/>
                  <a:t> &lt;- </a:t>
                </a:r>
                <a:r>
                  <a:rPr lang="de-DE" sz="500" dirty="0" err="1"/>
                  <a:t>klon</a:t>
                </a:r>
                <a:r>
                  <a:rPr lang="de-DE" sz="500" dirty="0"/>
                  <a:t> + individuen[i][j]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klone &lt;- klone + </a:t>
                </a:r>
                <a:r>
                  <a:rPr lang="de-DE" sz="500" dirty="0" err="1"/>
                  <a:t>klon</a:t>
                </a: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</a:t>
                </a:r>
                <a:r>
                  <a:rPr lang="de-DE" sz="500" dirty="0" err="1"/>
                  <a:t>klon</a:t>
                </a: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bestenSelektion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population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[1,...,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500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])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beste_loesung</a:t>
                </a:r>
                <a:r>
                  <a:rPr lang="de-DE" sz="500" dirty="0"/>
                  <a:t> &lt;- []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for</a:t>
                </a:r>
                <a:r>
                  <a:rPr lang="de-DE" sz="500" dirty="0"/>
                  <a:t> i &lt;- 1...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500" b="0" i="0" dirty="0" smtClean="0"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individuum &lt;- </a:t>
                </a:r>
                <a:r>
                  <a:rPr lang="de-DE" sz="500" dirty="0" err="1"/>
                  <a:t>population</a:t>
                </a:r>
                <a:r>
                  <a:rPr lang="de-DE" sz="500" dirty="0"/>
                  <a:t>[i]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if</a:t>
                </a:r>
                <a:r>
                  <a:rPr lang="de-DE" sz="500" dirty="0"/>
                  <a:t> </a:t>
                </a:r>
                <a:r>
                  <a:rPr lang="de-DE" sz="500" dirty="0" err="1"/>
                  <a:t>qualitaet</a:t>
                </a:r>
                <a:r>
                  <a:rPr lang="de-DE" sz="500" dirty="0"/>
                  <a:t>(individuum) &gt; </a:t>
                </a:r>
                <a:r>
                  <a:rPr lang="de-DE" sz="500" dirty="0" err="1"/>
                  <a:t>qualitaet</a:t>
                </a:r>
                <a:r>
                  <a:rPr lang="de-DE" sz="500" dirty="0"/>
                  <a:t>(</a:t>
                </a:r>
                <a:r>
                  <a:rPr lang="de-DE" sz="500" dirty="0" err="1"/>
                  <a:t>beste_loesung</a:t>
                </a:r>
                <a:r>
                  <a:rPr lang="de-DE" sz="5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	</a:t>
                </a:r>
                <a:r>
                  <a:rPr lang="de-DE" sz="500" dirty="0" err="1"/>
                  <a:t>beste_loesung</a:t>
                </a:r>
                <a:r>
                  <a:rPr lang="de-DE" sz="500" dirty="0"/>
                  <a:t> &lt;- individuum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</a:t>
                </a:r>
                <a:r>
                  <a:rPr lang="de-DE" sz="500" dirty="0" err="1"/>
                  <a:t>beste_loesung</a:t>
                </a:r>
                <a:r>
                  <a:rPr lang="de-DE" sz="500" dirty="0"/>
                  <a:t>	</a:t>
                </a:r>
              </a:p>
              <a:p>
                <a:pPr marL="0" indent="0" defTabSz="180000">
                  <a:buNone/>
                </a:pP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B050"/>
                    </a:solidFill>
                  </a:rPr>
                  <a:t>algorithm (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00B050"/>
                    </a:solidFill>
                  </a:rPr>
                  <a:t>+</a:t>
                </a:r>
                <a14:m>
                  <m:oMath xmlns:m="http://schemas.openxmlformats.org/officeDocument/2006/math">
                    <m:r>
                      <a:rPr lang="de-DE" sz="5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sz="500" dirty="0">
                    <a:solidFill>
                      <a:srgbClr val="00B050"/>
                    </a:solidFill>
                  </a:rPr>
                  <a:t>)-ES()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iterationsLimit</a:t>
                </a:r>
                <a:r>
                  <a:rPr lang="de-DE" sz="500" dirty="0"/>
                  <a:t> &lt;-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dirty="0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generationszaehler</a:t>
                </a:r>
                <a:r>
                  <a:rPr lang="de-DE" sz="500" dirty="0"/>
                  <a:t> &lt;- 0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anzahl_eltern</a:t>
                </a:r>
                <a:r>
                  <a:rPr lang="de-DE" sz="500" dirty="0"/>
                  <a:t> &lt;-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anzahl_kinder</a:t>
                </a:r>
                <a:r>
                  <a:rPr lang="de-DE" sz="500" dirty="0"/>
                  <a:t> &lt;-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sz="500" dirty="0"/>
                  <a:t> </a:t>
                </a:r>
                <a:r>
                  <a:rPr lang="de-DE" sz="500" dirty="0" err="1"/>
                  <a:t>anzahl_eltern</a:t>
                </a: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wunschqualitaet</a:t>
                </a:r>
                <a:r>
                  <a:rPr lang="de-DE" sz="500" dirty="0"/>
                  <a:t> &lt;-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dirty="0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individuengroesse</a:t>
                </a:r>
                <a:r>
                  <a:rPr lang="de-DE" sz="500" dirty="0"/>
                  <a:t> &lt;-</a:t>
                </a:r>
                <a14:m>
                  <m:oMath xmlns:m="http://schemas.openxmlformats.org/officeDocument/2006/math">
                    <m:r>
                      <a:rPr lang="de-DE" sz="5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5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dirty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>
                    <a:solidFill>
                      <a:srgbClr val="0070C0"/>
                    </a:solidFill>
                  </a:rPr>
                  <a:t>population &lt;-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baue_population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individuengroesse</a:t>
                </a:r>
                <a:r>
                  <a:rPr lang="de-DE" sz="500" dirty="0">
                    <a:solidFill>
                      <a:srgbClr val="0070C0"/>
                    </a:solidFill>
                  </a:rPr>
                  <a:t>)</a:t>
                </a:r>
                <a:br>
                  <a:rPr lang="de-DE" sz="500" dirty="0"/>
                </a:br>
                <a:r>
                  <a:rPr lang="de-DE" sz="500" dirty="0"/>
                  <a:t>	</a:t>
                </a:r>
                <a:r>
                  <a:rPr lang="de-DE" sz="500" dirty="0" err="1"/>
                  <a:t>while</a:t>
                </a:r>
                <a:r>
                  <a:rPr lang="de-DE" sz="500" dirty="0"/>
                  <a:t> </a:t>
                </a:r>
                <a:r>
                  <a:rPr lang="de-DE" sz="500" dirty="0" err="1"/>
                  <a:t>qualitaet</a:t>
                </a:r>
                <a:r>
                  <a:rPr lang="de-DE" sz="500" dirty="0"/>
                  <a:t>(</a:t>
                </a:r>
                <a:r>
                  <a:rPr lang="de-DE" sz="500" dirty="0" err="1"/>
                  <a:t>population</a:t>
                </a:r>
                <a:r>
                  <a:rPr lang="de-DE" sz="500" dirty="0"/>
                  <a:t>) &lt; </a:t>
                </a:r>
                <a:r>
                  <a:rPr lang="de-DE" sz="500" dirty="0" err="1"/>
                  <a:t>wunschqualitaet</a:t>
                </a:r>
                <a:r>
                  <a:rPr lang="de-DE" sz="500" dirty="0"/>
                  <a:t> and </a:t>
                </a:r>
                <a:r>
                  <a:rPr lang="de-DE" sz="500" dirty="0" err="1"/>
                  <a:t>generationszaehler</a:t>
                </a:r>
                <a:r>
                  <a:rPr lang="de-DE" sz="500" dirty="0"/>
                  <a:t> &lt; </a:t>
                </a:r>
                <a:r>
                  <a:rPr lang="de-DE" sz="500" dirty="0" err="1"/>
                  <a:t>iterationslimit</a:t>
                </a: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generationszaehler</a:t>
                </a:r>
                <a:r>
                  <a:rPr lang="de-DE" sz="500" dirty="0"/>
                  <a:t> &lt;- </a:t>
                </a:r>
                <a:r>
                  <a:rPr lang="de-DE" sz="500" dirty="0" err="1"/>
                  <a:t>generationszaehler</a:t>
                </a:r>
                <a:r>
                  <a:rPr lang="de-DE" sz="500" dirty="0"/>
                  <a:t> + 1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eltern</a:t>
                </a:r>
                <a:r>
                  <a:rPr lang="de-DE" sz="5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elternSelektion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population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anzahl_kinder</a:t>
                </a:r>
                <a:r>
                  <a:rPr lang="de-DE" sz="5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		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kinder</a:t>
                </a:r>
                <a:r>
                  <a:rPr lang="de-DE" sz="500" dirty="0">
                    <a:solidFill>
                      <a:srgbClr val="0070C0"/>
                    </a:solidFill>
                  </a:rPr>
                  <a:t> &lt;- duplikation(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eltern</a:t>
                </a:r>
                <a:r>
                  <a:rPr lang="de-DE" sz="500" dirty="0">
                    <a:solidFill>
                      <a:srgbClr val="0070C0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individuengroesse</a:t>
                </a:r>
                <a:r>
                  <a:rPr lang="de-DE" sz="5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kinder</a:t>
                </a:r>
                <a:r>
                  <a:rPr lang="de-DE" sz="500" dirty="0"/>
                  <a:t> &lt;- </a:t>
                </a:r>
                <a:r>
                  <a:rPr lang="de-DE" sz="500" dirty="0" err="1"/>
                  <a:t>mutation</a:t>
                </a:r>
                <a:r>
                  <a:rPr lang="de-DE" sz="500" dirty="0"/>
                  <a:t>(</a:t>
                </a:r>
                <a:r>
                  <a:rPr lang="de-DE" sz="500" dirty="0" err="1"/>
                  <a:t>kinder</a:t>
                </a:r>
                <a:r>
                  <a:rPr lang="de-DE" sz="5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>
                    <a:solidFill>
                      <a:srgbClr val="0070C0"/>
                    </a:solidFill>
                  </a:rPr>
                  <a:t>population &lt;-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selektion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eltern</a:t>
                </a:r>
                <a:r>
                  <a:rPr lang="de-DE" sz="500" dirty="0">
                    <a:solidFill>
                      <a:srgbClr val="0070C0"/>
                    </a:solidFill>
                  </a:rPr>
                  <a:t> +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kinder</a:t>
                </a:r>
                <a:r>
                  <a:rPr lang="de-DE" sz="500" dirty="0">
                    <a:solidFill>
                      <a:srgbClr val="0070C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qualitaet</a:t>
                </a:r>
                <a:r>
                  <a:rPr lang="de-DE" sz="5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loesung</a:t>
                </a:r>
                <a:r>
                  <a:rPr lang="de-DE" sz="500" dirty="0"/>
                  <a:t> &lt;- </a:t>
                </a:r>
                <a:r>
                  <a:rPr lang="de-DE" sz="500" dirty="0" err="1"/>
                  <a:t>bestenSelektion</a:t>
                </a:r>
                <a:r>
                  <a:rPr lang="de-DE" sz="500" dirty="0"/>
                  <a:t>(</a:t>
                </a:r>
                <a:r>
                  <a:rPr lang="de-DE" sz="500" dirty="0" err="1"/>
                  <a:t>population</a:t>
                </a:r>
                <a:r>
                  <a:rPr lang="de-DE" sz="5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</a:t>
                </a:r>
                <a:r>
                  <a:rPr lang="de-DE" sz="500" dirty="0" err="1"/>
                  <a:t>loesung</a:t>
                </a:r>
                <a:endParaRPr lang="de-DE" sz="500" dirty="0"/>
              </a:p>
              <a:p>
                <a:pPr marL="0" indent="0" defTabSz="180000">
                  <a:buNone/>
                </a:pPr>
                <a:endParaRPr lang="de-DE" sz="500" dirty="0"/>
              </a:p>
            </p:txBody>
          </p:sp>
        </mc:Choice>
        <mc:Fallback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8313427" y="1991593"/>
                <a:ext cx="3345179" cy="4305300"/>
              </a:xfrm>
              <a:blipFill>
                <a:blip r:embed="rId4"/>
                <a:stretch>
                  <a:fillRect b="-538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8918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platzhalter 3">
            <a:extLst>
              <a:ext uri="{FF2B5EF4-FFF2-40B4-BE49-F238E27FC236}">
                <a16:creationId xmlns:a16="http://schemas.microsoft.com/office/drawing/2014/main" id="{197FB923-CD22-43D6-9B23-250E0B768933}"/>
              </a:ext>
            </a:extLst>
          </p:cNvPr>
          <p:cNvSpPr txBox="1">
            <a:spLocks/>
          </p:cNvSpPr>
          <p:nvPr/>
        </p:nvSpPr>
        <p:spPr bwMode="auto">
          <a:xfrm>
            <a:off x="334439" y="1990725"/>
            <a:ext cx="11487150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panose="05000000000000000000" pitchFamily="2" charset="2"/>
              <a:buChar char="§"/>
              <a:defRPr kern="1200" baseline="0">
                <a:solidFill>
                  <a:srgbClr val="4A5C66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marL="542925" indent="-2762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9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8096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0763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3430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„Komma“-Notation</a:t>
            </a:r>
          </a:p>
          <a:p>
            <a:pPr lvl="1"/>
            <a:r>
              <a:rPr lang="de-DE" sz="1800" dirty="0"/>
              <a:t>Nur die Kinder werden</a:t>
            </a:r>
            <a:br>
              <a:rPr lang="de-DE" sz="1800" dirty="0"/>
            </a:br>
            <a:r>
              <a:rPr lang="de-DE" sz="1800" dirty="0"/>
              <a:t>bei der Selektion betrachtet</a:t>
            </a:r>
          </a:p>
          <a:p>
            <a:pPr lvl="1"/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Elternindividuen sterben bereits nach</a:t>
            </a:r>
            <a:br>
              <a:rPr lang="de-DE" sz="1800" dirty="0"/>
            </a:br>
            <a:r>
              <a:rPr lang="de-DE" sz="1800" dirty="0"/>
              <a:t>einer Generation</a:t>
            </a:r>
          </a:p>
          <a:p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Verschlechterung der Qualität / Rückschritte möglich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el 2">
                <a:extLst>
                  <a:ext uri="{FF2B5EF4-FFF2-40B4-BE49-F238E27FC236}">
                    <a16:creationId xmlns:a16="http://schemas.microsoft.com/office/drawing/2014/main" id="{35997702-CF95-4A86-956F-9AE51732A0B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(</a:t>
                </a:r>
                <a14:m>
                  <m:oMath xmlns:m="http://schemas.openxmlformats.org/officeDocument/2006/math">
                    <m:r>
                      <a:rPr lang="de-DE" b="1" i="0" smtClean="0">
                        <a:latin typeface="Cambria Math" panose="02040503050406030204" pitchFamily="18" charset="0"/>
                      </a:rPr>
                      <m:t>𝛍</m:t>
                    </m:r>
                    <m:r>
                      <a:rPr lang="de-DE" b="1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1" i="0" dirty="0" smtClean="0">
                        <a:latin typeface="Cambria Math" panose="02040503050406030204" pitchFamily="18" charset="0"/>
                      </a:rPr>
                      <m:t>𝛌</m:t>
                    </m:r>
                  </m:oMath>
                </a14:m>
                <a:r>
                  <a:rPr lang="de-DE" dirty="0"/>
                  <a:t>)-ES</a:t>
                </a:r>
              </a:p>
            </p:txBody>
          </p:sp>
        </mc:Choice>
        <mc:Fallback xmlns="">
          <p:sp>
            <p:nvSpPr>
              <p:cNvPr id="3" name="Titel 2">
                <a:extLst>
                  <a:ext uri="{FF2B5EF4-FFF2-40B4-BE49-F238E27FC236}">
                    <a16:creationId xmlns:a16="http://schemas.microsoft.com/office/drawing/2014/main" id="{35997702-CF95-4A86-956F-9AE51732A0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861" t="-7447" b="-531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</p:spPr>
            <p:txBody>
              <a:bodyPr/>
              <a:lstStyle/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00B050"/>
                    </a:solidFill>
                  </a:rPr>
                  <a:t>algorithm (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900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9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sz="900" dirty="0">
                    <a:solidFill>
                      <a:srgbClr val="00B050"/>
                    </a:solidFill>
                  </a:rPr>
                  <a:t>)-ES()</a:t>
                </a:r>
              </a:p>
              <a:p>
                <a:pPr marL="0" indent="0" defTabSz="180000">
                  <a:buNone/>
                </a:pPr>
                <a:r>
                  <a:rPr lang="de-DE" sz="900" dirty="0"/>
                  <a:t>	</a:t>
                </a:r>
                <a:r>
                  <a:rPr lang="de-DE" sz="900" dirty="0">
                    <a:solidFill>
                      <a:srgbClr val="4A5C66"/>
                    </a:solidFill>
                  </a:rPr>
                  <a:t>iterationsLimit &lt;- 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9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&lt;- 0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anzahl_eltern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anzahl_kinder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sz="900" dirty="0">
                    <a:solidFill>
                      <a:srgbClr val="4A5C66"/>
                    </a:solidFill>
                  </a:rPr>
                  <a:t>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anzahl_eltern</a:t>
                </a:r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9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</a:t>
                </a:r>
                <a14:m>
                  <m:oMath xmlns:m="http://schemas.openxmlformats.org/officeDocument/2006/math">
                    <m:r>
                      <a:rPr lang="de-DE" sz="900" b="0" i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9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900" dirty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baue_population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900" dirty="0">
                    <a:solidFill>
                      <a:srgbClr val="4A5C66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  <a:br>
                  <a:rPr lang="de-DE" sz="900" dirty="0">
                    <a:solidFill>
                      <a:srgbClr val="4A5C66"/>
                    </a:solidFill>
                  </a:rPr>
                </a:b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while</a:t>
                </a:r>
                <a:r>
                  <a:rPr lang="de-DE" sz="900" dirty="0">
                    <a:solidFill>
                      <a:srgbClr val="4A5C66"/>
                    </a:solidFill>
                  </a:rPr>
                  <a:t>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900" dirty="0"/>
                  <a:t>(</a:t>
                </a:r>
                <a:r>
                  <a:rPr lang="de-DE" sz="900" dirty="0" err="1"/>
                  <a:t>population</a:t>
                </a:r>
                <a:r>
                  <a:rPr lang="de-DE" sz="900" dirty="0"/>
                  <a:t>) </a:t>
                </a:r>
                <a:r>
                  <a:rPr lang="de-DE" sz="900" dirty="0">
                    <a:solidFill>
                      <a:srgbClr val="4A5C66"/>
                    </a:solidFill>
                  </a:rPr>
                  <a:t>&lt;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900" dirty="0">
                    <a:solidFill>
                      <a:srgbClr val="4A5C66"/>
                    </a:solidFill>
                  </a:rPr>
                  <a:t> and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iterationslimit</a:t>
                </a:r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+ 1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elternSelektion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anzahl_kinder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duplikation(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900" dirty="0">
                    <a:solidFill>
                      <a:srgbClr val="4A5C66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mutation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</a:t>
                </a:r>
                <a:r>
                  <a:rPr lang="de-DE" sz="900" dirty="0">
                    <a:solidFill>
                      <a:srgbClr val="0070C0"/>
                    </a:solidFill>
                  </a:rPr>
                  <a:t>population &lt;- 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selektion</a:t>
                </a:r>
                <a:r>
                  <a:rPr lang="de-DE" sz="900" dirty="0">
                    <a:solidFill>
                      <a:srgbClr val="0070C0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kinder</a:t>
                </a:r>
                <a:r>
                  <a:rPr lang="de-DE" sz="900" dirty="0">
                    <a:solidFill>
                      <a:srgbClr val="0070C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900" dirty="0">
                    <a:solidFill>
                      <a:srgbClr val="0070C0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qualitaet</a:t>
                </a:r>
                <a:r>
                  <a:rPr lang="de-DE" sz="9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loesung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bestenSelektion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/>
                  <a:t>	</a:t>
                </a:r>
                <a:r>
                  <a:rPr lang="de-DE" sz="900" dirty="0" err="1"/>
                  <a:t>return</a:t>
                </a:r>
                <a:r>
                  <a:rPr lang="de-DE" sz="900" dirty="0"/>
                  <a:t> </a:t>
                </a:r>
                <a:r>
                  <a:rPr lang="de-DE" sz="900" dirty="0" err="1"/>
                  <a:t>loesung</a:t>
                </a:r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endParaRPr lang="de-DE" sz="500" dirty="0"/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2051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platzhalter 3">
            <a:extLst>
              <a:ext uri="{FF2B5EF4-FFF2-40B4-BE49-F238E27FC236}">
                <a16:creationId xmlns:a16="http://schemas.microsoft.com/office/drawing/2014/main" id="{197FB923-CD22-43D6-9B23-250E0B768933}"/>
              </a:ext>
            </a:extLst>
          </p:cNvPr>
          <p:cNvSpPr txBox="1">
            <a:spLocks/>
          </p:cNvSpPr>
          <p:nvPr/>
        </p:nvSpPr>
        <p:spPr bwMode="auto">
          <a:xfrm>
            <a:off x="334439" y="1990725"/>
            <a:ext cx="11487150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panose="05000000000000000000" pitchFamily="2" charset="2"/>
              <a:buChar char="§"/>
              <a:defRPr kern="1200" baseline="0">
                <a:solidFill>
                  <a:srgbClr val="4A5C66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marL="542925" indent="-2762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9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8096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0763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3430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Vereinigt „Komma“- und „Plus“-Notation</a:t>
            </a:r>
          </a:p>
          <a:p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Selektionsschema frei wählbar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el 2">
                <a:extLst>
                  <a:ext uri="{FF2B5EF4-FFF2-40B4-BE49-F238E27FC236}">
                    <a16:creationId xmlns:a16="http://schemas.microsoft.com/office/drawing/2014/main" id="{35997702-CF95-4A86-956F-9AE51732A0B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(</a:t>
                </a:r>
                <a14:m>
                  <m:oMath xmlns:m="http://schemas.openxmlformats.org/officeDocument/2006/math">
                    <m:r>
                      <a:rPr lang="de-DE" b="1" i="0" smtClean="0">
                        <a:latin typeface="Cambria Math" panose="02040503050406030204" pitchFamily="18" charset="0"/>
                      </a:rPr>
                      <m:t>𝛍</m:t>
                    </m:r>
                    <m:r>
                      <a:rPr lang="de-DE" b="1" i="0" smtClean="0">
                        <a:latin typeface="Cambria Math" panose="02040503050406030204" pitchFamily="18" charset="0"/>
                      </a:rPr>
                      <m:t>#</m:t>
                    </m:r>
                    <m:r>
                      <a:rPr lang="de-DE" b="1" i="0" dirty="0" smtClean="0">
                        <a:latin typeface="Cambria Math" panose="02040503050406030204" pitchFamily="18" charset="0"/>
                      </a:rPr>
                      <m:t>𝛌</m:t>
                    </m:r>
                  </m:oMath>
                </a14:m>
                <a:r>
                  <a:rPr lang="de-DE" dirty="0"/>
                  <a:t>)-ES</a:t>
                </a:r>
              </a:p>
            </p:txBody>
          </p:sp>
        </mc:Choice>
        <mc:Fallback xmlns="">
          <p:sp>
            <p:nvSpPr>
              <p:cNvPr id="3" name="Titel 2">
                <a:extLst>
                  <a:ext uri="{FF2B5EF4-FFF2-40B4-BE49-F238E27FC236}">
                    <a16:creationId xmlns:a16="http://schemas.microsoft.com/office/drawing/2014/main" id="{35997702-CF95-4A86-956F-9AE51732A0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861" t="-7447" b="-531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</p:spPr>
            <p:txBody>
              <a:bodyPr/>
              <a:lstStyle/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00B050"/>
                    </a:solidFill>
                  </a:rPr>
                  <a:t>algorithm (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900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9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sz="900" dirty="0">
                    <a:solidFill>
                      <a:srgbClr val="00B050"/>
                    </a:solidFill>
                  </a:rPr>
                  <a:t>)-ES()</a:t>
                </a:r>
              </a:p>
              <a:p>
                <a:pPr marL="0" indent="0" defTabSz="180000">
                  <a:buNone/>
                </a:pPr>
                <a:r>
                  <a:rPr lang="de-DE" sz="900" dirty="0"/>
                  <a:t>	</a:t>
                </a:r>
                <a:r>
                  <a:rPr lang="de-DE" sz="900" dirty="0">
                    <a:solidFill>
                      <a:srgbClr val="4A5C66"/>
                    </a:solidFill>
                  </a:rPr>
                  <a:t>iterationsLimit &lt;- 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9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&lt;- 0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anzahl_eltern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anzahl_kinder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sz="900" dirty="0">
                    <a:solidFill>
                      <a:srgbClr val="4A5C66"/>
                    </a:solidFill>
                  </a:rPr>
                  <a:t>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anzahl_eltern</a:t>
                </a:r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9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</a:t>
                </a:r>
                <a14:m>
                  <m:oMath xmlns:m="http://schemas.openxmlformats.org/officeDocument/2006/math">
                    <m:r>
                      <a:rPr lang="de-DE" sz="900" b="0" i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9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900" dirty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baue_population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900" dirty="0">
                    <a:solidFill>
                      <a:srgbClr val="4A5C66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  <a:br>
                  <a:rPr lang="de-DE" sz="900" dirty="0">
                    <a:solidFill>
                      <a:srgbClr val="4A5C66"/>
                    </a:solidFill>
                  </a:rPr>
                </a:b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while</a:t>
                </a:r>
                <a:r>
                  <a:rPr lang="de-DE" sz="900" dirty="0">
                    <a:solidFill>
                      <a:srgbClr val="4A5C66"/>
                    </a:solidFill>
                  </a:rPr>
                  <a:t>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900" dirty="0"/>
                  <a:t>(</a:t>
                </a:r>
                <a:r>
                  <a:rPr lang="de-DE" sz="900" dirty="0" err="1"/>
                  <a:t>population</a:t>
                </a:r>
                <a:r>
                  <a:rPr lang="de-DE" sz="900" dirty="0"/>
                  <a:t>) </a:t>
                </a:r>
                <a:r>
                  <a:rPr lang="de-DE" sz="900" dirty="0">
                    <a:solidFill>
                      <a:srgbClr val="4A5C66"/>
                    </a:solidFill>
                  </a:rPr>
                  <a:t>&lt;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900" dirty="0">
                    <a:solidFill>
                      <a:srgbClr val="4A5C66"/>
                    </a:solidFill>
                  </a:rPr>
                  <a:t> and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iterationslimit</a:t>
                </a:r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+ 1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elternSelektion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anzahl_kinder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duplikation(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900" dirty="0">
                    <a:solidFill>
                      <a:srgbClr val="4A5C66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mutation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</a:t>
                </a:r>
                <a:r>
                  <a:rPr lang="de-DE" sz="900" dirty="0">
                    <a:solidFill>
                      <a:srgbClr val="0070C0"/>
                    </a:solidFill>
                  </a:rPr>
                  <a:t>population &lt;- 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selektion</a:t>
                </a:r>
                <a:r>
                  <a:rPr lang="de-DE" sz="900" dirty="0">
                    <a:solidFill>
                      <a:srgbClr val="0070C0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eltern</a:t>
                </a:r>
                <a:r>
                  <a:rPr lang="de-DE" sz="900" dirty="0">
                    <a:solidFill>
                      <a:srgbClr val="0070C0"/>
                    </a:solidFill>
                  </a:rPr>
                  <a:t> + 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kinder</a:t>
                </a:r>
                <a:r>
                  <a:rPr lang="de-DE" sz="900" dirty="0">
                    <a:solidFill>
                      <a:srgbClr val="0070C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900" dirty="0">
                    <a:solidFill>
                      <a:srgbClr val="0070C0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qualitaet</a:t>
                </a:r>
                <a:r>
                  <a:rPr lang="de-DE" sz="9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0070C0"/>
                    </a:solidFill>
                  </a:rPr>
                  <a:t>		// oder 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population</a:t>
                </a:r>
                <a:r>
                  <a:rPr lang="de-DE" sz="9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selektion</a:t>
                </a:r>
                <a:r>
                  <a:rPr lang="de-DE" sz="900" dirty="0">
                    <a:solidFill>
                      <a:srgbClr val="0070C0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kinder</a:t>
                </a:r>
                <a:r>
                  <a:rPr lang="de-DE" sz="900" dirty="0">
                    <a:solidFill>
                      <a:srgbClr val="0070C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900" dirty="0">
                    <a:solidFill>
                      <a:srgbClr val="0070C0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qualitaet</a:t>
                </a:r>
                <a:r>
                  <a:rPr lang="de-DE" sz="9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loesung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bestenSelektion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/>
                  <a:t>	</a:t>
                </a:r>
                <a:r>
                  <a:rPr lang="de-DE" sz="900" dirty="0" err="1"/>
                  <a:t>return</a:t>
                </a:r>
                <a:r>
                  <a:rPr lang="de-DE" sz="900" dirty="0"/>
                  <a:t> </a:t>
                </a:r>
                <a:r>
                  <a:rPr lang="de-DE" sz="900" dirty="0" err="1"/>
                  <a:t>loesung</a:t>
                </a:r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endParaRPr lang="de-DE" sz="500" dirty="0"/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790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A93773-9940-4A3E-BA06-9DB219B09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Selektionsdruck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03B8B9A6-A978-4C3E-9169-7344E3E7BED0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de-DE" dirty="0"/>
                  <a:t>Quotient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Abhängig von der Anzahl an Elternindividuen und Nachkommen</a:t>
                </a:r>
              </a:p>
              <a:p>
                <a:endParaRPr lang="de-DE" dirty="0"/>
              </a:p>
              <a:p>
                <a:r>
                  <a:rPr lang="de-DE" dirty="0"/>
                  <a:t>Weiterhin gilt: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Gibt an, wie viel Druck auf einem Individuum lastet, selektiert zu werden,</a:t>
                </a:r>
                <a:br>
                  <a:rPr lang="de-DE" dirty="0"/>
                </a:br>
                <a:r>
                  <a:rPr lang="de-DE" dirty="0"/>
                  <a:t>um zu „überleben“ und in die nächste Generation aufgenommen zu werden</a:t>
                </a:r>
              </a:p>
              <a:p>
                <a:pPr lvl="1"/>
                <a:r>
                  <a:rPr lang="de-DE" dirty="0"/>
                  <a:t>Geringer Selektionsdruck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≈1</m:t>
                    </m:r>
                  </m:oMath>
                </a14:m>
                <a:endParaRPr lang="de-DE" dirty="0"/>
              </a:p>
              <a:p>
                <a:pPr lvl="1"/>
                <a:r>
                  <a:rPr lang="de-DE" dirty="0"/>
                  <a:t>Hoher Selektionsdruck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Populationswellen:</a:t>
                </a:r>
              </a:p>
              <a:p>
                <a:pPr lvl="1"/>
                <a:r>
                  <a:rPr lang="de-DE" dirty="0"/>
                  <a:t>Veränderung von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dirty="0"/>
                  <a:t> zwischen den Generationen</a:t>
                </a:r>
              </a:p>
              <a:p>
                <a:pPr lvl="1"/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03B8B9A6-A978-4C3E-9169-7344E3E7BE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425" b="-32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9578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34439" y="1990725"/>
                <a:ext cx="11487150" cy="4305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106000"/>
                  <a:buFont typeface="Wingdings" panose="05000000000000000000" pitchFamily="2" charset="2"/>
                  <a:buChar char="§"/>
                  <a:defRPr kern="1200" baseline="0">
                    <a:solidFill>
                      <a:srgbClr val="4A5C66"/>
                    </a:solidFill>
                    <a:latin typeface="Arial" pitchFamily="34" charset="0"/>
                    <a:ea typeface="MS PGothic" panose="020B0600070205080204" pitchFamily="34" charset="-128"/>
                    <a:cs typeface="Arial" pitchFamily="34" charset="0"/>
                  </a:defRPr>
                </a:lvl1pPr>
                <a:lvl2pPr marL="542925" indent="-2762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9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2pPr>
                <a:lvl3pPr marL="8096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3pPr>
                <a:lvl4pPr marL="10763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4pPr>
                <a:lvl5pPr marL="13430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800" dirty="0"/>
                  <a:t>Vermischungssymbol „/“</a:t>
                </a:r>
              </a:p>
              <a:p>
                <a:endParaRPr lang="de-DE" sz="1800" dirty="0"/>
              </a:p>
              <a:p>
                <a:r>
                  <a:rPr lang="de-DE" sz="1800" dirty="0"/>
                  <a:t>Sexuelle Rekombination zur </a:t>
                </a:r>
                <a:br>
                  <a:rPr lang="de-DE" sz="1800" dirty="0"/>
                </a:br>
                <a:r>
                  <a:rPr lang="de-DE" sz="1800" dirty="0"/>
                  <a:t>Erzeugung von Nachkommen anstatt</a:t>
                </a:r>
                <a:br>
                  <a:rPr lang="de-DE" sz="1800" dirty="0"/>
                </a:br>
                <a:r>
                  <a:rPr lang="de-DE" sz="1800" dirty="0"/>
                  <a:t>bislang Klonverfahren von Eltern</a:t>
                </a:r>
              </a:p>
              <a:p>
                <a:endParaRPr lang="de-DE" sz="1800" dirty="0"/>
              </a:p>
              <a:p>
                <a:r>
                  <a:rPr lang="de-DE" sz="1800" dirty="0"/>
                  <a:t>Anzahl der Eltern = p</a:t>
                </a:r>
              </a:p>
              <a:p>
                <a:endParaRPr lang="de-DE" sz="1800" dirty="0"/>
              </a:p>
              <a:p>
                <a:r>
                  <a:rPr lang="de-DE" sz="1800" dirty="0"/>
                  <a:t>Vollständige Multirekombination: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de-DE" sz="1800" dirty="0"/>
              </a:p>
              <a:p>
                <a:endParaRPr lang="de-DE" sz="1800" dirty="0"/>
              </a:p>
              <a:p>
                <a:r>
                  <a:rPr lang="de-DE" sz="1800" dirty="0"/>
                  <a:t>Für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de-DE" sz="1800" b="0" i="0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de-DE" sz="1800" b="0" dirty="0"/>
              </a:p>
              <a:p>
                <a:pPr lvl="1"/>
                <a:r>
                  <a:rPr lang="de-DE" sz="1800" dirty="0"/>
                  <a:t>Rekombination durch zufällige Übernahme</a:t>
                </a:r>
                <a:br>
                  <a:rPr lang="de-DE" sz="1800" dirty="0"/>
                </a:br>
                <a:r>
                  <a:rPr lang="de-DE" sz="1800" dirty="0"/>
                  <a:t>eines Parameters eines Elters</a:t>
                </a:r>
              </a:p>
            </p:txBody>
          </p:sp>
        </mc:Choice>
        <mc:Fallback xmlns="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4439" y="1990725"/>
                <a:ext cx="11487150" cy="4305300"/>
              </a:xfrm>
              <a:prstGeom prst="rect">
                <a:avLst/>
              </a:prstGeom>
              <a:blipFill>
                <a:blip r:embed="rId2"/>
                <a:stretch>
                  <a:fillRect l="-425" t="-85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el 2">
                <a:extLst>
                  <a:ext uri="{FF2B5EF4-FFF2-40B4-BE49-F238E27FC236}">
                    <a16:creationId xmlns:a16="http://schemas.microsoft.com/office/drawing/2014/main" id="{35997702-CF95-4A86-956F-9AE51732A0B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(</a:t>
                </a:r>
                <a14:m>
                  <m:oMath xmlns:m="http://schemas.openxmlformats.org/officeDocument/2006/math">
                    <m:r>
                      <a:rPr lang="de-DE" b="1" i="0" smtClean="0">
                        <a:latin typeface="Cambria Math" panose="02040503050406030204" pitchFamily="18" charset="0"/>
                      </a:rPr>
                      <m:t>𝛍</m:t>
                    </m:r>
                    <m:r>
                      <a:rPr lang="de-DE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>
                        <a:latin typeface="Cambria Math" panose="02040503050406030204" pitchFamily="18" charset="0"/>
                      </a:rPr>
                      <m:t>𝐩</m:t>
                    </m:r>
                    <m:r>
                      <a:rPr lang="de-DE">
                        <a:latin typeface="Cambria Math" panose="02040503050406030204" pitchFamily="18" charset="0"/>
                      </a:rPr>
                      <m:t> # </m:t>
                    </m:r>
                    <m:r>
                      <a:rPr lang="de-DE" b="1" i="0" dirty="0" smtClean="0">
                        <a:latin typeface="Cambria Math" panose="02040503050406030204" pitchFamily="18" charset="0"/>
                      </a:rPr>
                      <m:t>𝛔</m:t>
                    </m:r>
                  </m:oMath>
                </a14:m>
                <a:r>
                  <a:rPr lang="de-DE" dirty="0"/>
                  <a:t>)-ES</a:t>
                </a:r>
              </a:p>
            </p:txBody>
          </p:sp>
        </mc:Choice>
        <mc:Fallback xmlns="">
          <p:sp>
            <p:nvSpPr>
              <p:cNvPr id="3" name="Titel 2">
                <a:extLst>
                  <a:ext uri="{FF2B5EF4-FFF2-40B4-BE49-F238E27FC236}">
                    <a16:creationId xmlns:a16="http://schemas.microsoft.com/office/drawing/2014/main" id="{35997702-CF95-4A86-956F-9AE51732A0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861" t="-7447" b="-531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</p:spPr>
            <p:txBody>
              <a:bodyPr/>
              <a:lstStyle/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gruppenSelektion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population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[1...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>
                    <a:solidFill>
                      <a:srgbClr val="0070C0"/>
                    </a:solidFill>
                  </a:rPr>
                  <a:t>], </a:t>
                </a:r>
                <a14:m>
                  <m:oMath xmlns:m="http://schemas.openxmlformats.org/officeDocument/2006/math">
                    <m:r>
                      <a:rPr lang="de-DE" sz="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sz="600" dirty="0">
                    <a:solidFill>
                      <a:srgbClr val="0070C0"/>
                    </a:solidFill>
                  </a:rPr>
                  <a:t>, p)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gruppen &lt;- []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i &lt;- 1...</a:t>
                </a:r>
                <a:r>
                  <a:rPr lang="de-DE" sz="6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60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	gruppe &lt;- []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j &lt;- 1...p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</a:t>
                </a:r>
                <a:r>
                  <a:rPr lang="de-DE" sz="600" dirty="0" err="1"/>
                  <a:t>idx</a:t>
                </a:r>
                <a:r>
                  <a:rPr lang="de-DE" sz="600" dirty="0"/>
                  <a:t> &lt;- zufälliges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6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de-DE" sz="600" b="0" i="1" dirty="0" smtClean="0">
                        <a:latin typeface="Cambria Math" panose="02040503050406030204" pitchFamily="18" charset="0"/>
                      </a:rPr>
                      <m:t>∈{</m:t>
                    </m:r>
                    <m:r>
                      <a:rPr lang="de-DE" sz="600" b="0" i="0" dirty="0" smtClean="0">
                        <a:latin typeface="Cambria Math" panose="02040503050406030204" pitchFamily="18" charset="0"/>
                      </a:rPr>
                      <m:t>1,…,</m:t>
                    </m:r>
                    <m:r>
                      <a:rPr lang="de-DE" sz="6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600" b="0" i="0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		individuum &lt;- </a:t>
                </a:r>
                <a:r>
                  <a:rPr lang="de-DE" sz="600" dirty="0" err="1"/>
                  <a:t>population</a:t>
                </a:r>
                <a:r>
                  <a:rPr lang="de-DE" sz="600" dirty="0"/>
                  <a:t>[</a:t>
                </a:r>
                <a:r>
                  <a:rPr lang="de-DE" sz="600" dirty="0" err="1"/>
                  <a:t>idx</a:t>
                </a:r>
                <a:r>
                  <a:rPr lang="de-DE" sz="600" dirty="0"/>
                  <a:t>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gruppe &lt;- gruppe + individuum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gruppen &lt;- gruppen + gruppe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return</a:t>
                </a:r>
                <a:r>
                  <a:rPr lang="de-DE" sz="600" dirty="0"/>
                  <a:t> gruppen</a:t>
                </a:r>
              </a:p>
              <a:p>
                <a:pPr marL="0" indent="0" defTabSz="180000">
                  <a:buNone/>
                </a:pP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rekombination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(gruppen[1,...,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sz="600" dirty="0">
                    <a:solidFill>
                      <a:srgbClr val="0070C0"/>
                    </a:solidFill>
                  </a:rPr>
                  <a:t>], p, n)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individuen &lt;- []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i &lt;- 1...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	individuum &lt;- []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gruppenindividuen</a:t>
                </a:r>
                <a:r>
                  <a:rPr lang="de-DE" sz="600" dirty="0"/>
                  <a:t> &lt;- gruppen[i]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j &lt;- 1...n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</a:t>
                </a:r>
                <a:r>
                  <a:rPr lang="de-DE" sz="600" dirty="0" err="1"/>
                  <a:t>idx</a:t>
                </a:r>
                <a:r>
                  <a:rPr lang="de-DE" sz="600" dirty="0"/>
                  <a:t> &lt;- zufälliges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6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de-DE" sz="600" b="0" i="1" dirty="0" smtClean="0">
                        <a:latin typeface="Cambria Math" panose="02040503050406030204" pitchFamily="18" charset="0"/>
                      </a:rPr>
                      <m:t>∈{</m:t>
                    </m:r>
                    <m:r>
                      <a:rPr lang="de-DE" sz="600" b="0" i="0" dirty="0" smtClean="0">
                        <a:latin typeface="Cambria Math" panose="02040503050406030204" pitchFamily="18" charset="0"/>
                      </a:rPr>
                      <m:t>1,…,</m:t>
                    </m:r>
                    <m:r>
                      <m:rPr>
                        <m:sty m:val="p"/>
                      </m:rPr>
                      <a:rPr lang="de-DE" sz="600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de-DE" sz="600" b="0" i="0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		</a:t>
                </a:r>
                <a:r>
                  <a:rPr lang="de-DE" sz="600" dirty="0" err="1"/>
                  <a:t>gruppenindividuum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gruppenindividuen</a:t>
                </a:r>
                <a:r>
                  <a:rPr lang="de-DE" sz="600" dirty="0"/>
                  <a:t>[</a:t>
                </a:r>
                <a:r>
                  <a:rPr lang="de-DE" sz="600" dirty="0" err="1"/>
                  <a:t>idx</a:t>
                </a:r>
                <a:r>
                  <a:rPr lang="de-DE" sz="600" dirty="0"/>
                  <a:t>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individuum &lt;- individuum + </a:t>
                </a:r>
                <a:r>
                  <a:rPr lang="de-DE" sz="600" dirty="0" err="1"/>
                  <a:t>gruppenindividuum</a:t>
                </a:r>
                <a:r>
                  <a:rPr lang="de-DE" sz="600" dirty="0"/>
                  <a:t>[j]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individuen &lt;- individuen + </a:t>
                </a:r>
                <a:r>
                  <a:rPr lang="de-DE" sz="600" dirty="0" err="1"/>
                  <a:t>individuum</a:t>
                </a: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return</a:t>
                </a:r>
                <a:r>
                  <a:rPr lang="de-DE" sz="600" dirty="0"/>
                  <a:t> individuen</a:t>
                </a:r>
              </a:p>
              <a:p>
                <a:pPr marL="0" indent="0" defTabSz="180000">
                  <a:buNone/>
                </a:pPr>
                <a:endParaRPr lang="de-DE" sz="600" dirty="0">
                  <a:solidFill>
                    <a:srgbClr val="00B050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B050"/>
                    </a:solidFill>
                  </a:rPr>
                  <a:t>algorithm (</a:t>
                </a:r>
                <a14:m>
                  <m:oMath xmlns:m="http://schemas.openxmlformats.org/officeDocument/2006/math">
                    <m:r>
                      <a:rPr lang="de-DE" sz="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sz="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# </m:t>
                    </m:r>
                    <m:r>
                      <a:rPr lang="de-DE" sz="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de-DE" sz="600" dirty="0">
                    <a:solidFill>
                      <a:srgbClr val="00B050"/>
                    </a:solidFill>
                  </a:rPr>
                  <a:t>)-ES()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>
                    <a:solidFill>
                      <a:srgbClr val="4A5C66"/>
                    </a:solidFill>
                  </a:rPr>
                  <a:t>iterationsLimit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&lt;- 0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anzahl_eltern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sz="600" dirty="0">
                    <a:solidFill>
                      <a:srgbClr val="4A5C66"/>
                    </a:solidFill>
                  </a:rPr>
                  <a:t>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anzahl_eltern</a:t>
                </a:r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</a:t>
                </a:r>
                <a14:m>
                  <m:oMath xmlns:m="http://schemas.openxmlformats.org/officeDocument/2006/math">
                    <m:r>
                      <a:rPr lang="de-DE" sz="600" b="0" i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6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baue_population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>
                    <a:solidFill>
                      <a:srgbClr val="0070C0"/>
                    </a:solidFill>
                  </a:rPr>
                  <a:t>gruppengroesse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br>
                  <a:rPr lang="de-DE" sz="600" dirty="0">
                    <a:solidFill>
                      <a:srgbClr val="4A5C66"/>
                    </a:solidFill>
                  </a:rPr>
                </a:b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while</a:t>
                </a:r>
                <a:r>
                  <a:rPr lang="de-DE" sz="600" dirty="0">
                    <a:solidFill>
                      <a:srgbClr val="4A5C66"/>
                    </a:solidFill>
                  </a:rPr>
                  <a:t>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) &lt;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 and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iterationslimit</a:t>
                </a:r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+ 1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eltern_gruppen</a:t>
                </a:r>
                <a:r>
                  <a:rPr lang="de-DE" sz="6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gruppenSelektion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population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anzahl_kinder</a:t>
                </a:r>
                <a:r>
                  <a:rPr lang="de-DE" sz="600" dirty="0">
                    <a:solidFill>
                      <a:srgbClr val="0070C0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gruppengroesse</a:t>
                </a:r>
                <a:r>
                  <a:rPr lang="de-DE" sz="6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kinder</a:t>
                </a:r>
                <a:r>
                  <a:rPr lang="de-DE" sz="6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rekombination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eltern_gruppen</a:t>
                </a:r>
                <a:r>
                  <a:rPr lang="de-DE" sz="600" dirty="0">
                    <a:solidFill>
                      <a:srgbClr val="0070C0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gruppengroesse</a:t>
                </a:r>
                <a:r>
                  <a:rPr lang="de-DE" sz="600" dirty="0">
                    <a:solidFill>
                      <a:srgbClr val="0070C0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individuengroesse</a:t>
                </a:r>
                <a:r>
                  <a:rPr lang="de-DE" sz="6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mutation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population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selektion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loesung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bestenSelektion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return</a:t>
                </a:r>
                <a:r>
                  <a:rPr lang="de-DE" sz="600" dirty="0"/>
                  <a:t> </a:t>
                </a:r>
                <a:r>
                  <a:rPr lang="de-DE" sz="600" dirty="0" err="1"/>
                  <a:t>loesung</a:t>
                </a:r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endParaRPr lang="de-DE" sz="200" dirty="0"/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  <a:blipFill>
                <a:blip r:embed="rId4"/>
                <a:stretch>
                  <a:fillRect b="-339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2978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34439" y="1990725"/>
                <a:ext cx="11487150" cy="4305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106000"/>
                  <a:buFont typeface="Wingdings" panose="05000000000000000000" pitchFamily="2" charset="2"/>
                  <a:buChar char="§"/>
                  <a:defRPr kern="1200" baseline="0">
                    <a:solidFill>
                      <a:srgbClr val="4A5C66"/>
                    </a:solidFill>
                    <a:latin typeface="Arial" pitchFamily="34" charset="0"/>
                    <a:ea typeface="MS PGothic" panose="020B0600070205080204" pitchFamily="34" charset="-128"/>
                    <a:cs typeface="Arial" pitchFamily="34" charset="0"/>
                  </a:defRPr>
                </a:lvl1pPr>
                <a:lvl2pPr marL="542925" indent="-2762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9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2pPr>
                <a:lvl3pPr marL="8096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3pPr>
                <a:lvl4pPr marL="10763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4pPr>
                <a:lvl5pPr marL="13430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800" dirty="0"/>
                  <a:t>Vermischungssymbol „/“</a:t>
                </a:r>
              </a:p>
              <a:p>
                <a:endParaRPr lang="de-DE" sz="1800" dirty="0"/>
              </a:p>
              <a:p>
                <a:r>
                  <a:rPr lang="de-DE" sz="1800" dirty="0"/>
                  <a:t>Sexuelle Rekombination zur </a:t>
                </a:r>
                <a:br>
                  <a:rPr lang="de-DE" sz="1800" dirty="0"/>
                </a:br>
                <a:r>
                  <a:rPr lang="de-DE" sz="1800" dirty="0"/>
                  <a:t>Erzeugung von Nachkommen anstatt</a:t>
                </a:r>
                <a:br>
                  <a:rPr lang="de-DE" sz="1800" dirty="0"/>
                </a:br>
                <a:r>
                  <a:rPr lang="de-DE" sz="1800" dirty="0"/>
                  <a:t>bislang Klonverfahren von Eltern</a:t>
                </a:r>
              </a:p>
              <a:p>
                <a:endParaRPr lang="de-DE" sz="1800" dirty="0"/>
              </a:p>
              <a:p>
                <a:r>
                  <a:rPr lang="de-DE" sz="1800" dirty="0"/>
                  <a:t>Anzahl der Eltern = p</a:t>
                </a:r>
              </a:p>
              <a:p>
                <a:endParaRPr lang="de-DE" sz="1800" dirty="0"/>
              </a:p>
              <a:p>
                <a:r>
                  <a:rPr lang="de-DE" sz="1800" dirty="0"/>
                  <a:t>Für </a:t>
                </a:r>
                <a14:m>
                  <m:oMath xmlns:m="http://schemas.openxmlformats.org/officeDocument/2006/math"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800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de-DE" sz="180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de-DE" sz="1800" b="0" i="0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de-DE" sz="1800" b="0" dirty="0"/>
              </a:p>
              <a:p>
                <a:pPr lvl="1"/>
                <a:r>
                  <a:rPr lang="de-DE" sz="1800" dirty="0"/>
                  <a:t>Rekombination durch Übernahme des</a:t>
                </a:r>
                <a:br>
                  <a:rPr lang="de-DE" sz="1800" dirty="0"/>
                </a:br>
                <a:r>
                  <a:rPr lang="de-DE" sz="1800" dirty="0"/>
                  <a:t>Mittelwerts eines Parameters von</a:t>
                </a:r>
                <a:br>
                  <a:rPr lang="de-DE" sz="1800" dirty="0"/>
                </a:br>
                <a:r>
                  <a:rPr lang="de-DE" sz="1800" dirty="0"/>
                  <a:t>allen beteiligten Elternindividuen</a:t>
                </a:r>
              </a:p>
            </p:txBody>
          </p:sp>
        </mc:Choice>
        <mc:Fallback xmlns="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4439" y="1990725"/>
                <a:ext cx="11487150" cy="4305300"/>
              </a:xfrm>
              <a:prstGeom prst="rect">
                <a:avLst/>
              </a:prstGeom>
              <a:blipFill>
                <a:blip r:embed="rId2"/>
                <a:stretch>
                  <a:fillRect l="-425" t="-85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el 2">
                <a:extLst>
                  <a:ext uri="{FF2B5EF4-FFF2-40B4-BE49-F238E27FC236}">
                    <a16:creationId xmlns:a16="http://schemas.microsoft.com/office/drawing/2014/main" id="{35997702-CF95-4A86-956F-9AE51732A0B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de-DE" dirty="0"/>
                  <a:t>(</a:t>
                </a:r>
                <a14:m>
                  <m:oMath xmlns:m="http://schemas.openxmlformats.org/officeDocument/2006/math">
                    <m:r>
                      <a:rPr lang="de-DE" b="1" i="0" smtClean="0">
                        <a:latin typeface="Cambria Math" panose="02040503050406030204" pitchFamily="18" charset="0"/>
                      </a:rPr>
                      <m:t>𝛍</m:t>
                    </m:r>
                    <m:r>
                      <a:rPr lang="de-DE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>
                        <a:latin typeface="Cambria Math" panose="02040503050406030204" pitchFamily="18" charset="0"/>
                      </a:rPr>
                      <m:t>𝐩</m:t>
                    </m:r>
                    <m:r>
                      <a:rPr lang="de-DE">
                        <a:latin typeface="Cambria Math" panose="02040503050406030204" pitchFamily="18" charset="0"/>
                      </a:rPr>
                      <m:t> # </m:t>
                    </m:r>
                    <m:r>
                      <a:rPr lang="de-DE" b="1" i="0" dirty="0" smtClean="0">
                        <a:latin typeface="Cambria Math" panose="02040503050406030204" pitchFamily="18" charset="0"/>
                      </a:rPr>
                      <m:t>𝛔</m:t>
                    </m:r>
                  </m:oMath>
                </a14:m>
                <a:r>
                  <a:rPr lang="de-DE" dirty="0"/>
                  <a:t>)-ES</a:t>
                </a:r>
              </a:p>
            </p:txBody>
          </p:sp>
        </mc:Choice>
        <mc:Fallback xmlns="">
          <p:sp>
            <p:nvSpPr>
              <p:cNvPr id="3" name="Titel 2">
                <a:extLst>
                  <a:ext uri="{FF2B5EF4-FFF2-40B4-BE49-F238E27FC236}">
                    <a16:creationId xmlns:a16="http://schemas.microsoft.com/office/drawing/2014/main" id="{35997702-CF95-4A86-956F-9AE51732A0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861" t="-7447" b="-531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</p:spPr>
            <p:txBody>
              <a:bodyPr/>
              <a:lstStyle/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rekombination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(gruppen[1,...,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de-DE" sz="600" dirty="0">
                    <a:solidFill>
                      <a:srgbClr val="0070C0"/>
                    </a:solidFill>
                  </a:rPr>
                  <a:t>], p, n)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individuen &lt;- []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i &lt;- 1...</a:t>
                </a:r>
                <a:r>
                  <a:rPr lang="de-DE" sz="600" b="0" dirty="0">
                    <a:solidFill>
                      <a:srgbClr val="4A5C6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de-DE" sz="600" b="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/>
                  <a:t>		individuum &lt;- []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gruppenindividuen</a:t>
                </a:r>
                <a:r>
                  <a:rPr lang="de-DE" sz="600" dirty="0"/>
                  <a:t> &lt;- gruppen[i]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j &lt;- 1...n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</a:t>
                </a:r>
                <a:r>
                  <a:rPr lang="de-DE" sz="600" dirty="0" err="1"/>
                  <a:t>value</a:t>
                </a:r>
                <a:r>
                  <a:rPr lang="de-DE" sz="600" dirty="0"/>
                  <a:t> &lt;- 0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k &lt;- 1...p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	</a:t>
                </a:r>
                <a:r>
                  <a:rPr lang="de-DE" sz="600" dirty="0" err="1"/>
                  <a:t>gruppenindividuum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gruppenindividuien</a:t>
                </a:r>
                <a:r>
                  <a:rPr lang="de-DE" sz="600" dirty="0"/>
                  <a:t>[k]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	</a:t>
                </a:r>
                <a:r>
                  <a:rPr lang="de-DE" sz="600" dirty="0" err="1"/>
                  <a:t>value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value</a:t>
                </a:r>
                <a:r>
                  <a:rPr lang="de-DE" sz="600" dirty="0"/>
                  <a:t> + </a:t>
                </a:r>
                <a:r>
                  <a:rPr lang="de-DE" sz="600" dirty="0" err="1"/>
                  <a:t>gruppenindividuum</a:t>
                </a:r>
                <a:r>
                  <a:rPr lang="de-DE" sz="600" dirty="0"/>
                  <a:t>[j]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</a:t>
                </a:r>
                <a:r>
                  <a:rPr lang="de-DE" sz="600" dirty="0" err="1"/>
                  <a:t>value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value</a:t>
                </a:r>
                <a:r>
                  <a:rPr lang="de-DE" sz="600" dirty="0"/>
                  <a:t> / p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individuum &lt;- individuum + </a:t>
                </a:r>
                <a:r>
                  <a:rPr lang="de-DE" sz="600" dirty="0" err="1"/>
                  <a:t>value</a:t>
                </a: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	individuen &lt;- individuen + individuum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return</a:t>
                </a:r>
                <a:r>
                  <a:rPr lang="de-DE" sz="600" dirty="0"/>
                  <a:t> individuen</a:t>
                </a:r>
              </a:p>
              <a:p>
                <a:pPr marL="0" indent="0" defTabSz="180000">
                  <a:buNone/>
                </a:pPr>
                <a:endParaRPr lang="de-DE" sz="600" dirty="0">
                  <a:solidFill>
                    <a:srgbClr val="00B050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B050"/>
                    </a:solidFill>
                  </a:rPr>
                  <a:t>algorithm (</a:t>
                </a:r>
                <a14:m>
                  <m:oMath xmlns:m="http://schemas.openxmlformats.org/officeDocument/2006/math">
                    <m:r>
                      <a:rPr lang="de-DE" sz="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sz="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# </m:t>
                    </m:r>
                    <m:r>
                      <a:rPr lang="de-DE" sz="6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de-DE" sz="600" dirty="0">
                    <a:solidFill>
                      <a:srgbClr val="00B050"/>
                    </a:solidFill>
                  </a:rPr>
                  <a:t>)-ES()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>
                    <a:solidFill>
                      <a:srgbClr val="4A5C66"/>
                    </a:solidFill>
                  </a:rPr>
                  <a:t>iterationsLimit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&lt;- 0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anzahl_eltern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sz="600" dirty="0">
                    <a:solidFill>
                      <a:srgbClr val="4A5C66"/>
                    </a:solidFill>
                  </a:rPr>
                  <a:t>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anzahl_eltern</a:t>
                </a:r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</a:t>
                </a:r>
                <a14:m>
                  <m:oMath xmlns:m="http://schemas.openxmlformats.org/officeDocument/2006/math">
                    <m:r>
                      <a:rPr lang="de-DE" sz="600" b="0" i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6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baue_population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>
                    <a:solidFill>
                      <a:srgbClr val="0070C0"/>
                    </a:solidFill>
                  </a:rPr>
                  <a:t>gruppengroesse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br>
                  <a:rPr lang="de-DE" sz="600" dirty="0">
                    <a:solidFill>
                      <a:srgbClr val="4A5C66"/>
                    </a:solidFill>
                  </a:rPr>
                </a:b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while</a:t>
                </a:r>
                <a:r>
                  <a:rPr lang="de-DE" sz="600" dirty="0">
                    <a:solidFill>
                      <a:srgbClr val="4A5C66"/>
                    </a:solidFill>
                  </a:rPr>
                  <a:t>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600" dirty="0"/>
                  <a:t>(</a:t>
                </a:r>
                <a:r>
                  <a:rPr lang="de-DE" sz="600" dirty="0" err="1"/>
                  <a:t>population</a:t>
                </a:r>
                <a:r>
                  <a:rPr lang="de-DE" sz="600" dirty="0"/>
                  <a:t>) </a:t>
                </a:r>
                <a:r>
                  <a:rPr lang="de-DE" sz="600" dirty="0">
                    <a:solidFill>
                      <a:srgbClr val="4A5C66"/>
                    </a:solidFill>
                  </a:rPr>
                  <a:t>&lt;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 and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iterationslimit</a:t>
                </a:r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+ 1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</a:t>
                </a:r>
                <a:r>
                  <a:rPr lang="de-DE" sz="600" dirty="0" err="1"/>
                  <a:t>eltern_gruppen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gruppenSelektion</a:t>
                </a:r>
                <a:r>
                  <a:rPr lang="de-DE" sz="600" dirty="0"/>
                  <a:t>(</a:t>
                </a:r>
                <a:r>
                  <a:rPr lang="de-DE" sz="600" dirty="0" err="1"/>
                  <a:t>population</a:t>
                </a:r>
                <a:r>
                  <a:rPr lang="de-DE" sz="600" dirty="0"/>
                  <a:t>, </a:t>
                </a:r>
                <a:r>
                  <a:rPr lang="de-DE" sz="600" dirty="0" err="1"/>
                  <a:t>anzahl_kinder</a:t>
                </a:r>
                <a:r>
                  <a:rPr lang="de-DE" sz="600" dirty="0"/>
                  <a:t>, </a:t>
                </a:r>
                <a:r>
                  <a:rPr lang="de-DE" sz="600" dirty="0" err="1"/>
                  <a:t>gruppengroesse</a:t>
                </a:r>
                <a:r>
                  <a:rPr lang="de-DE" sz="6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kinder</a:t>
                </a:r>
                <a:r>
                  <a:rPr lang="de-DE" sz="6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rekombination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eltern_gruppen</a:t>
                </a:r>
                <a:r>
                  <a:rPr lang="de-DE" sz="600" dirty="0">
                    <a:solidFill>
                      <a:srgbClr val="0070C0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gruppengroesse</a:t>
                </a:r>
                <a:r>
                  <a:rPr lang="de-DE" sz="600" dirty="0">
                    <a:solidFill>
                      <a:srgbClr val="0070C0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individuengroesse</a:t>
                </a:r>
                <a:r>
                  <a:rPr lang="de-DE" sz="6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mutation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population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selektion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loesung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bestenSelektion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return</a:t>
                </a:r>
                <a:r>
                  <a:rPr lang="de-DE" sz="600" dirty="0"/>
                  <a:t> </a:t>
                </a:r>
                <a:r>
                  <a:rPr lang="de-DE" sz="600" dirty="0" err="1"/>
                  <a:t>loesung</a:t>
                </a:r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endParaRPr lang="de-DE" sz="200" dirty="0"/>
              </a:p>
            </p:txBody>
          </p:sp>
        </mc:Choice>
        <mc:Fallback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6745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106000"/>
                  <a:buFont typeface="Wingdings" panose="05000000000000000000" pitchFamily="2" charset="2"/>
                  <a:buChar char="§"/>
                  <a:defRPr kern="1200" baseline="0">
                    <a:solidFill>
                      <a:srgbClr val="4A5C66"/>
                    </a:solidFill>
                    <a:latin typeface="Arial" pitchFamily="34" charset="0"/>
                    <a:ea typeface="MS PGothic" panose="020B0600070205080204" pitchFamily="34" charset="-128"/>
                    <a:cs typeface="Arial" pitchFamily="34" charset="0"/>
                  </a:defRPr>
                </a:lvl1pPr>
                <a:lvl2pPr marL="542925" indent="-2762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9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2pPr>
                <a:lvl3pPr marL="8096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3pPr>
                <a:lvl4pPr marL="10763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4pPr>
                <a:lvl5pPr marL="13430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800" dirty="0"/>
                  <a:t>Mehrere Populationen, die Individuen enthalten</a:t>
                </a:r>
              </a:p>
              <a:p>
                <a:endParaRPr lang="de-DE" sz="1800" dirty="0"/>
              </a:p>
              <a:p>
                <a:r>
                  <a:rPr lang="de-DE" sz="1800" dirty="0"/>
                  <a:t>Runde Klammern „()“ bedeuten Individuen</a:t>
                </a:r>
              </a:p>
              <a:p>
                <a:r>
                  <a:rPr lang="de-DE" sz="1800" dirty="0"/>
                  <a:t>Eckige Klammern „[]“ bedeuten Populationen</a:t>
                </a:r>
              </a:p>
              <a:p>
                <a:endParaRPr lang="de-DE" sz="1800" dirty="0"/>
              </a:p>
              <a:p>
                <a:r>
                  <a:rPr lang="de-DE" sz="1800" dirty="0"/>
                  <a:t>Beliebige Kombination von „Plus“ und „Komma“ möglich</a:t>
                </a:r>
              </a:p>
              <a:p>
                <a:r>
                  <a:rPr lang="de-DE" sz="1800" dirty="0"/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sz="1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800" b="0" i="1" dirty="0" smtClean="0"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de-DE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1800" dirty="0"/>
                  <a:t>)]</a:t>
                </a:r>
              </a:p>
              <a:p>
                <a:pPr marL="0" indent="0">
                  <a:buNone/>
                </a:pPr>
                <a:endParaRPr lang="de-DE" sz="1800" dirty="0"/>
              </a:p>
              <a:p>
                <a:endParaRPr lang="de-DE" sz="1800" dirty="0"/>
              </a:p>
              <a:p>
                <a:r>
                  <a:rPr lang="de-DE" sz="1800" dirty="0"/>
                  <a:t>Können auch weitere Populationen enthalten</a:t>
                </a:r>
              </a:p>
              <a:p>
                <a:pPr lvl="1"/>
                <a:r>
                  <a:rPr lang="de-DE" sz="1800" dirty="0"/>
                  <a:t>Iterationstiefe ist beliebig</a:t>
                </a:r>
              </a:p>
              <a:p>
                <a:pPr lvl="1"/>
                <a:r>
                  <a:rPr lang="de-DE" sz="1800" dirty="0"/>
                  <a:t>Meist jedoch nur Tiefe 2</a:t>
                </a:r>
              </a:p>
              <a:p>
                <a:pPr lvl="1"/>
                <a:r>
                  <a:rPr lang="de-DE" sz="1800" dirty="0"/>
                  <a:t>Populationen </a:t>
                </a:r>
                <a:r>
                  <a:rPr lang="de-DE" sz="1800" dirty="0">
                    <a:sym typeface="Wingdings" panose="05000000000000000000" pitchFamily="2" charset="2"/>
                  </a:rPr>
                  <a:t> Individuen  </a:t>
                </a:r>
                <a:r>
                  <a:rPr lang="de-DE" sz="1800" dirty="0" err="1">
                    <a:sym typeface="Wingdings" panose="05000000000000000000" pitchFamily="2" charset="2"/>
                  </a:rPr>
                  <a:t>Chromosome</a:t>
                </a:r>
                <a:endParaRPr lang="de-DE" sz="1800" dirty="0"/>
              </a:p>
            </p:txBody>
          </p:sp>
        </mc:Choice>
        <mc:Fallback xmlns="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blipFill>
                <a:blip r:embed="rId2"/>
                <a:stretch>
                  <a:fillRect l="-425" t="-850" b="-325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35997702-CF95-4A86-956F-9AE5173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 mit mehreren Populationen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7042150" y="1991593"/>
                <a:ext cx="5054600" cy="4305300"/>
              </a:xfrm>
            </p:spPr>
            <p:txBody>
              <a:bodyPr/>
              <a:lstStyle/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baue_populationen</a:t>
                </a:r>
                <a:r>
                  <a:rPr lang="de-DE" sz="600" dirty="0">
                    <a:solidFill>
                      <a:srgbClr val="0070C0"/>
                    </a:solidFill>
                  </a:rPr>
                  <a:t>(ps,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>
                    <a:solidFill>
                      <a:srgbClr val="0070C0"/>
                    </a:solidFill>
                  </a:rPr>
                  <a:t>, n)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populationen</a:t>
                </a:r>
                <a:r>
                  <a:rPr lang="de-DE" sz="600" dirty="0"/>
                  <a:t> &lt;- []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i &lt;- 1...ps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population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baue_population</a:t>
                </a:r>
                <a:r>
                  <a:rPr lang="de-DE" sz="600" dirty="0"/>
                  <a:t>(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600" dirty="0"/>
                  <a:t>, n)	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populationen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populationen</a:t>
                </a:r>
                <a:r>
                  <a:rPr lang="de-DE" sz="600" dirty="0"/>
                  <a:t> + </a:t>
                </a:r>
                <a:r>
                  <a:rPr lang="de-DE" sz="600" dirty="0" err="1"/>
                  <a:t>population</a:t>
                </a: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return</a:t>
                </a:r>
                <a:r>
                  <a:rPr lang="de-DE" sz="600" dirty="0"/>
                  <a:t> </a:t>
                </a:r>
                <a:r>
                  <a:rPr lang="de-DE" sz="600" dirty="0" err="1"/>
                  <a:t>populationen</a:t>
                </a: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bestenSelektion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populationen</a:t>
                </a:r>
                <a:r>
                  <a:rPr lang="de-DE" sz="600" dirty="0">
                    <a:solidFill>
                      <a:srgbClr val="0070C0"/>
                    </a:solidFill>
                  </a:rPr>
                  <a:t>[1,...,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sz="600" dirty="0">
                    <a:solidFill>
                      <a:srgbClr val="0070C0"/>
                    </a:solidFill>
                  </a:rPr>
                  <a:t>],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6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beste_loesung</a:t>
                </a:r>
                <a:r>
                  <a:rPr lang="de-DE" sz="600" dirty="0"/>
                  <a:t> &lt;- []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i &lt;- 1...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6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6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6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population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populationen</a:t>
                </a:r>
                <a:r>
                  <a:rPr lang="de-DE" sz="600" dirty="0"/>
                  <a:t>[i]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for</a:t>
                </a:r>
                <a:r>
                  <a:rPr lang="de-DE" sz="600" dirty="0"/>
                  <a:t> j &lt;- 1…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6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6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6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		</a:t>
                </a:r>
                <a:r>
                  <a:rPr lang="de-DE" sz="600" dirty="0" err="1"/>
                  <a:t>individuum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population</a:t>
                </a:r>
                <a:r>
                  <a:rPr lang="de-DE" sz="600" dirty="0"/>
                  <a:t>[j]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</a:t>
                </a:r>
                <a:r>
                  <a:rPr lang="de-DE" sz="600" dirty="0" err="1"/>
                  <a:t>if</a:t>
                </a:r>
                <a:r>
                  <a:rPr lang="de-DE" sz="600" dirty="0"/>
                  <a:t> </a:t>
                </a:r>
                <a:r>
                  <a:rPr lang="de-DE" sz="600" dirty="0" err="1"/>
                  <a:t>qualitaet</a:t>
                </a:r>
                <a:r>
                  <a:rPr lang="de-DE" sz="600" dirty="0"/>
                  <a:t>(</a:t>
                </a:r>
                <a:r>
                  <a:rPr lang="de-DE" sz="600" dirty="0" err="1"/>
                  <a:t>individuum</a:t>
                </a:r>
                <a:r>
                  <a:rPr lang="de-DE" sz="600" dirty="0"/>
                  <a:t>) &gt; </a:t>
                </a:r>
                <a:r>
                  <a:rPr lang="de-DE" sz="600" dirty="0" err="1"/>
                  <a:t>qualitaet</a:t>
                </a:r>
                <a:r>
                  <a:rPr lang="de-DE" sz="600" dirty="0"/>
                  <a:t>(</a:t>
                </a:r>
                <a:r>
                  <a:rPr lang="de-DE" sz="600" dirty="0" err="1"/>
                  <a:t>beste_loesung</a:t>
                </a:r>
                <a:r>
                  <a:rPr lang="de-DE" sz="6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	</a:t>
                </a:r>
                <a:r>
                  <a:rPr lang="de-DE" sz="600" dirty="0" err="1"/>
                  <a:t>beste_loesung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individuum</a:t>
                </a: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 err="1"/>
                  <a:t>return</a:t>
                </a:r>
                <a:r>
                  <a:rPr lang="de-DE" sz="600" dirty="0"/>
                  <a:t> </a:t>
                </a:r>
                <a:r>
                  <a:rPr lang="de-DE" sz="600" dirty="0" err="1"/>
                  <a:t>beste_loesung</a:t>
                </a:r>
                <a:endParaRPr lang="de-DE" sz="600" dirty="0"/>
              </a:p>
              <a:p>
                <a:pPr marL="0" indent="0" defTabSz="180000">
                  <a:buNone/>
                </a:pP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B050"/>
                    </a:solidFill>
                  </a:rPr>
                  <a:t>algorithm Populationen-ES()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>
                    <a:solidFill>
                      <a:srgbClr val="4A5C66"/>
                    </a:solidFill>
                  </a:rPr>
                  <a:t>iterationsLimit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&lt;- 0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</a:t>
                </a:r>
                <a:r>
                  <a:rPr lang="de-DE" sz="600" dirty="0">
                    <a:solidFill>
                      <a:srgbClr val="0070C0"/>
                    </a:solidFill>
                  </a:rPr>
                  <a:t>anzahl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_populationen_eltern</a:t>
                </a:r>
                <a:r>
                  <a:rPr lang="de-DE" sz="600" dirty="0">
                    <a:solidFill>
                      <a:srgbClr val="0070C0"/>
                    </a:solidFill>
                  </a:rPr>
                  <a:t> &lt;-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de-DE" sz="600" dirty="0">
                  <a:solidFill>
                    <a:srgbClr val="0070C0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anzahl_populationen_kinder</a:t>
                </a:r>
                <a:r>
                  <a:rPr lang="de-DE" sz="600" dirty="0">
                    <a:solidFill>
                      <a:srgbClr val="0070C0"/>
                    </a:solidFill>
                  </a:rPr>
                  <a:t> &lt;-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sz="600" dirty="0">
                    <a:solidFill>
                      <a:srgbClr val="0070C0"/>
                    </a:solidFill>
                  </a:rPr>
                  <a:t> anzahl_populationen_eltern 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anzahl_individuen_eltern</a:t>
                </a:r>
                <a:r>
                  <a:rPr lang="de-DE" sz="600" dirty="0">
                    <a:solidFill>
                      <a:srgbClr val="0070C0"/>
                    </a:solidFill>
                  </a:rPr>
                  <a:t> &lt;-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de-DE" sz="600" dirty="0">
                  <a:solidFill>
                    <a:srgbClr val="0070C0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anzahl</a:t>
                </a:r>
                <a:r>
                  <a:rPr lang="de-DE" sz="600" dirty="0">
                    <a:solidFill>
                      <a:srgbClr val="0070C0"/>
                    </a:solidFill>
                  </a:rPr>
                  <a:t>_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individuen_kinder</a:t>
                </a:r>
                <a:r>
                  <a:rPr lang="de-DE" sz="600" dirty="0">
                    <a:solidFill>
                      <a:srgbClr val="0070C0"/>
                    </a:solidFill>
                  </a:rPr>
                  <a:t> &lt;-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6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sz="600" dirty="0">
                    <a:solidFill>
                      <a:srgbClr val="0070C0"/>
                    </a:solidFill>
                  </a:rPr>
                  <a:t>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anzahl_individuen_eltern</a:t>
                </a:r>
                <a:endParaRPr lang="de-DE" sz="600" dirty="0">
                  <a:solidFill>
                    <a:srgbClr val="0070C0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</a:t>
                </a:r>
                <a14:m>
                  <m:oMath xmlns:m="http://schemas.openxmlformats.org/officeDocument/2006/math">
                    <m:r>
                      <a:rPr lang="de-DE" sz="600" b="0" i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6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6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600" dirty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populationen</a:t>
                </a:r>
                <a:r>
                  <a:rPr lang="de-DE" sz="6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baue_populationen</a:t>
                </a:r>
                <a:r>
                  <a:rPr lang="de-DE" sz="600" dirty="0">
                    <a:solidFill>
                      <a:srgbClr val="0070C0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sz="600" dirty="0">
                    <a:solidFill>
                      <a:srgbClr val="0070C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600" dirty="0">
                    <a:solidFill>
                      <a:srgbClr val="0070C0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individuengroesse</a:t>
                </a:r>
                <a:r>
                  <a:rPr lang="de-DE" sz="600" dirty="0">
                    <a:solidFill>
                      <a:srgbClr val="0070C0"/>
                    </a:solidFill>
                  </a:rPr>
                  <a:t>)</a:t>
                </a:r>
                <a:br>
                  <a:rPr lang="de-DE" sz="600" dirty="0">
                    <a:solidFill>
                      <a:srgbClr val="4A5C66"/>
                    </a:solidFill>
                  </a:rPr>
                </a:br>
                <a:r>
                  <a:rPr lang="de-DE" sz="600" dirty="0">
                    <a:solidFill>
                      <a:srgbClr val="4A5C66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while</a:t>
                </a:r>
                <a:r>
                  <a:rPr lang="de-DE" sz="600" dirty="0">
                    <a:solidFill>
                      <a:srgbClr val="4A5C66"/>
                    </a:solidFill>
                  </a:rPr>
                  <a:t>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populationen</a:t>
                </a:r>
                <a:r>
                  <a:rPr lang="de-DE" sz="600" dirty="0">
                    <a:solidFill>
                      <a:srgbClr val="4A5C66"/>
                    </a:solidFill>
                  </a:rPr>
                  <a:t>) &lt;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600" dirty="0">
                    <a:solidFill>
                      <a:srgbClr val="4A5C66"/>
                    </a:solidFill>
                  </a:rPr>
                  <a:t> and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 </a:t>
                </a:r>
                <a:r>
                  <a:rPr lang="de-DE" sz="600" dirty="0" err="1"/>
                  <a:t>iterationslimit</a:t>
                </a:r>
                <a:endParaRPr lang="de-DE" sz="600" dirty="0"/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/>
                  <a:t>generationszaehler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generationszaehler</a:t>
                </a:r>
                <a:r>
                  <a:rPr lang="de-DE" sz="600" dirty="0"/>
                  <a:t> + 1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eltern_populationen</a:t>
                </a:r>
                <a:r>
                  <a:rPr lang="de-DE" sz="6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elternSelektion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populationen</a:t>
                </a:r>
                <a:r>
                  <a:rPr lang="de-DE" sz="600" dirty="0">
                    <a:solidFill>
                      <a:srgbClr val="0070C0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anzahl_populationen_eltern</a:t>
                </a:r>
                <a:r>
                  <a:rPr lang="de-DE" sz="6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		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kind_populationen</a:t>
                </a:r>
                <a:r>
                  <a:rPr lang="de-DE" sz="6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duplikation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eltern_populationen</a:t>
                </a:r>
                <a:r>
                  <a:rPr lang="de-DE" sz="600" dirty="0">
                    <a:solidFill>
                      <a:srgbClr val="0070C0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anzahl_populationen_kinder</a:t>
                </a:r>
                <a:r>
                  <a:rPr lang="de-DE" sz="6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for</a:t>
                </a:r>
                <a:r>
                  <a:rPr lang="de-DE" sz="600" dirty="0">
                    <a:solidFill>
                      <a:srgbClr val="0070C0"/>
                    </a:solidFill>
                  </a:rPr>
                  <a:t> i &lt;- 1…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anzahl_populationen_kinder</a:t>
                </a:r>
                <a:r>
                  <a:rPr lang="de-DE" sz="600" dirty="0"/>
                  <a:t>	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</a:t>
                </a:r>
                <a:r>
                  <a:rPr lang="de-DE" sz="600" dirty="0" err="1"/>
                  <a:t>population</a:t>
                </a:r>
                <a:r>
                  <a:rPr lang="de-DE" sz="600" dirty="0"/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</a:t>
                </a:r>
                <a:r>
                  <a:rPr lang="de-DE" sz="600" dirty="0" err="1"/>
                  <a:t>_populationen</a:t>
                </a:r>
                <a:r>
                  <a:rPr lang="de-DE" sz="600" dirty="0"/>
                  <a:t>[i]</a:t>
                </a:r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	</a:t>
                </a:r>
                <a:r>
                  <a:rPr lang="de-DE" sz="600" dirty="0" err="1"/>
                  <a:t>eltern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elternSelektion</a:t>
                </a:r>
                <a:r>
                  <a:rPr lang="de-DE" sz="600" dirty="0"/>
                  <a:t>(</a:t>
                </a:r>
                <a:r>
                  <a:rPr lang="de-DE" sz="600" dirty="0" err="1"/>
                  <a:t>population</a:t>
                </a:r>
                <a:r>
                  <a:rPr lang="de-DE" sz="600" dirty="0"/>
                  <a:t>, </a:t>
                </a:r>
                <a:r>
                  <a:rPr lang="de-DE" sz="600" dirty="0" err="1"/>
                  <a:t>anzahl_individuen_kinder</a:t>
                </a:r>
                <a:r>
                  <a:rPr lang="de-DE" sz="6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	</a:t>
                </a:r>
                <a:r>
                  <a:rPr lang="de-DE" sz="600" dirty="0" err="1"/>
                  <a:t>kinder</a:t>
                </a:r>
                <a:r>
                  <a:rPr lang="de-DE" sz="600" dirty="0"/>
                  <a:t> &lt;- </a:t>
                </a:r>
                <a:r>
                  <a:rPr lang="de-DE" sz="600" dirty="0" err="1"/>
                  <a:t>duplikation</a:t>
                </a:r>
                <a:r>
                  <a:rPr lang="de-DE" sz="600" dirty="0"/>
                  <a:t>(</a:t>
                </a:r>
                <a:r>
                  <a:rPr lang="de-DE" sz="600" dirty="0" err="1"/>
                  <a:t>eltern</a:t>
                </a:r>
                <a:r>
                  <a:rPr lang="de-DE" sz="600" dirty="0"/>
                  <a:t>, </a:t>
                </a:r>
                <a:r>
                  <a:rPr lang="de-DE" sz="600" dirty="0" err="1"/>
                  <a:t>individuengroesse</a:t>
                </a:r>
                <a:r>
                  <a:rPr lang="de-DE" sz="6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	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mutation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</a:t>
                </a:r>
                <a:r>
                  <a:rPr lang="de-DE" sz="600" dirty="0"/>
                  <a:t>	</a:t>
                </a:r>
                <a:r>
                  <a:rPr lang="de-DE" sz="600" dirty="0" err="1"/>
                  <a:t>kind_populationen</a:t>
                </a:r>
                <a:r>
                  <a:rPr lang="de-DE" sz="600" dirty="0">
                    <a:solidFill>
                      <a:srgbClr val="4A5C66"/>
                    </a:solidFill>
                  </a:rPr>
                  <a:t>[i] &lt;-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selektion</a:t>
                </a:r>
                <a:r>
                  <a:rPr lang="de-DE" sz="600" dirty="0">
                    <a:solidFill>
                      <a:srgbClr val="4A5C66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6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6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6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600" dirty="0">
                    <a:solidFill>
                      <a:srgbClr val="4A5C66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6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/>
                  <a:t>			// oder </a:t>
                </a:r>
                <a:r>
                  <a:rPr lang="de-DE" sz="600" dirty="0" err="1"/>
                  <a:t>kind_populationen</a:t>
                </a:r>
                <a:r>
                  <a:rPr lang="de-DE" sz="600" dirty="0"/>
                  <a:t>[i] &lt;- </a:t>
                </a:r>
                <a:r>
                  <a:rPr lang="de-DE" sz="600" dirty="0" err="1"/>
                  <a:t>selektion</a:t>
                </a:r>
                <a:r>
                  <a:rPr lang="de-DE" sz="600" dirty="0"/>
                  <a:t>(</a:t>
                </a:r>
                <a:r>
                  <a:rPr lang="de-DE" sz="600" dirty="0" err="1"/>
                  <a:t>eltern</a:t>
                </a:r>
                <a:r>
                  <a:rPr lang="de-DE" sz="600" dirty="0"/>
                  <a:t> + </a:t>
                </a:r>
                <a:r>
                  <a:rPr lang="de-DE" sz="600" dirty="0" err="1"/>
                  <a:t>kinder</a:t>
                </a:r>
                <a:r>
                  <a:rPr lang="de-DE" sz="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6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600" dirty="0"/>
                  <a:t>, </a:t>
                </a:r>
                <a:r>
                  <a:rPr lang="de-DE" sz="600" dirty="0" err="1"/>
                  <a:t>qualitaet</a:t>
                </a:r>
                <a:r>
                  <a:rPr lang="de-DE" sz="6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4A5C66"/>
                    </a:solidFill>
                  </a:rPr>
                  <a:t>		</a:t>
                </a:r>
                <a:r>
                  <a:rPr lang="de-DE" sz="600" dirty="0">
                    <a:solidFill>
                      <a:srgbClr val="0070C0"/>
                    </a:solidFill>
                  </a:rPr>
                  <a:t>populationen &lt;-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selektion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kind_populationen</a:t>
                </a:r>
                <a:r>
                  <a:rPr lang="de-DE" sz="600" dirty="0">
                    <a:solidFill>
                      <a:srgbClr val="0070C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sz="600" dirty="0">
                    <a:solidFill>
                      <a:srgbClr val="0070C0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qualitaet</a:t>
                </a:r>
                <a:r>
                  <a:rPr lang="de-DE" sz="6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		// oder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populationen</a:t>
                </a:r>
                <a:r>
                  <a:rPr lang="de-DE" sz="6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selektion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eltern_populationen</a:t>
                </a:r>
                <a:r>
                  <a:rPr lang="de-DE" sz="600" dirty="0">
                    <a:solidFill>
                      <a:srgbClr val="0070C0"/>
                    </a:solidFill>
                  </a:rPr>
                  <a:t> +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kind_populationen</a:t>
                </a:r>
                <a:r>
                  <a:rPr lang="de-DE" sz="600" dirty="0">
                    <a:solidFill>
                      <a:srgbClr val="0070C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sz="600" dirty="0">
                    <a:solidFill>
                      <a:srgbClr val="0070C0"/>
                    </a:solidFill>
                  </a:rPr>
                  <a:t>,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qualitaet</a:t>
                </a:r>
                <a:r>
                  <a:rPr lang="de-DE" sz="600" dirty="0">
                    <a:solidFill>
                      <a:srgbClr val="0070C0"/>
                    </a:solidFill>
                  </a:rPr>
                  <a:t>)</a:t>
                </a:r>
                <a:endParaRPr lang="de-DE" sz="6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	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loesung</a:t>
                </a:r>
                <a:r>
                  <a:rPr lang="de-DE" sz="6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bestenSelektion</a:t>
                </a:r>
                <a:r>
                  <a:rPr lang="de-DE" sz="600" dirty="0">
                    <a:solidFill>
                      <a:srgbClr val="0070C0"/>
                    </a:solidFill>
                  </a:rPr>
                  <a:t>(</a:t>
                </a:r>
                <a:r>
                  <a:rPr lang="de-DE" sz="600" dirty="0" err="1">
                    <a:solidFill>
                      <a:srgbClr val="0070C0"/>
                    </a:solidFill>
                  </a:rPr>
                  <a:t>populationen</a:t>
                </a:r>
                <a:r>
                  <a:rPr lang="de-DE" sz="6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600" dirty="0">
                    <a:solidFill>
                      <a:srgbClr val="0070C0"/>
                    </a:solidFill>
                  </a:rPr>
                  <a:t>	</a:t>
                </a:r>
                <a:r>
                  <a:rPr lang="de-DE" sz="600" dirty="0" err="1"/>
                  <a:t>return</a:t>
                </a:r>
                <a:r>
                  <a:rPr lang="de-DE" sz="600" dirty="0"/>
                  <a:t> </a:t>
                </a:r>
                <a:r>
                  <a:rPr lang="de-DE" sz="600" dirty="0" err="1"/>
                  <a:t>loesung</a:t>
                </a:r>
                <a:endParaRPr lang="de-DE" sz="600" dirty="0"/>
              </a:p>
              <a:p>
                <a:pPr marL="0" indent="0" defTabSz="180000">
                  <a:buNone/>
                </a:pPr>
                <a:endParaRPr lang="de-DE" sz="600" dirty="0">
                  <a:solidFill>
                    <a:srgbClr val="0070C0"/>
                  </a:solidFill>
                </a:endParaRPr>
              </a:p>
              <a:p>
                <a:pPr marL="0" indent="0" defTabSz="180000">
                  <a:buNone/>
                </a:pPr>
                <a:endParaRPr lang="de-DE" sz="200" dirty="0"/>
              </a:p>
            </p:txBody>
          </p:sp>
        </mc:Choice>
        <mc:Fallback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7042150" y="1991593"/>
                <a:ext cx="5054600" cy="4305300"/>
              </a:xfrm>
              <a:blipFill>
                <a:blip r:embed="rId3"/>
                <a:stretch>
                  <a:fillRect b="-991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186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106000"/>
                  <a:buFont typeface="Wingdings" panose="05000000000000000000" pitchFamily="2" charset="2"/>
                  <a:buChar char="§"/>
                  <a:defRPr kern="1200" baseline="0">
                    <a:solidFill>
                      <a:srgbClr val="4A5C66"/>
                    </a:solidFill>
                    <a:latin typeface="Arial" pitchFamily="34" charset="0"/>
                    <a:ea typeface="MS PGothic" panose="020B0600070205080204" pitchFamily="34" charset="-128"/>
                    <a:cs typeface="Arial" pitchFamily="34" charset="0"/>
                  </a:defRPr>
                </a:lvl1pPr>
                <a:lvl2pPr marL="542925" indent="-2762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9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2pPr>
                <a:lvl3pPr marL="8096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3pPr>
                <a:lvl4pPr marL="10763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4pPr>
                <a:lvl5pPr marL="13430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800" dirty="0"/>
                  <a:t>Vermischung von Populationen</a:t>
                </a:r>
              </a:p>
              <a:p>
                <a:endParaRPr lang="de-DE" sz="1800" dirty="0"/>
              </a:p>
              <a:p>
                <a:r>
                  <a:rPr lang="de-DE" sz="1800" dirty="0"/>
                  <a:t>Bei der Erzeugung von</a:t>
                </a:r>
                <a:br>
                  <a:rPr lang="de-DE" sz="1800" dirty="0"/>
                </a:br>
                <a:r>
                  <a:rPr lang="de-DE" sz="1800" dirty="0"/>
                  <a:t>nachkommenden Populationen</a:t>
                </a:r>
              </a:p>
              <a:p>
                <a:endParaRPr lang="de-DE" sz="1800" dirty="0"/>
              </a:p>
              <a:p>
                <a14:m>
                  <m:oMath xmlns:m="http://schemas.openxmlformats.org/officeDocument/2006/math">
                    <m:r>
                      <a:rPr lang="de-DE" sz="18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8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 dirty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18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sz="1800" i="1" dirty="0">
                            <a:latin typeface="Cambria Math" panose="02040503050406030204" pitchFamily="18" charset="0"/>
                          </a:rPr>
                          <m:t>#</m:t>
                        </m:r>
                        <m:sSub>
                          <m:sSubPr>
                            <m:ctrlPr>
                              <a:rPr lang="de-DE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 dirty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de-DE" sz="18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de-DE" sz="18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de-DE" sz="1800" dirty="0"/>
              </a:p>
              <a:p>
                <a:pPr lvl="1"/>
                <a:r>
                  <a:rPr lang="de-DE" sz="1800" dirty="0"/>
                  <a:t>s steht für Größe der Populationsgruppen</a:t>
                </a:r>
              </a:p>
            </p:txBody>
          </p:sp>
        </mc:Choice>
        <mc:Fallback xmlns="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blipFill>
                <a:blip r:embed="rId2"/>
                <a:stretch>
                  <a:fillRect l="-425" t="-85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35997702-CF95-4A86-956F-9AE5173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 mit vermischenden Populationen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5815321" y="1991593"/>
                <a:ext cx="5843285" cy="4305300"/>
              </a:xfrm>
            </p:spPr>
            <p:txBody>
              <a:bodyPr/>
              <a:lstStyle/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00B050"/>
                    </a:solidFill>
                  </a:rPr>
                  <a:t>algorithm Populationen-ES()</a:t>
                </a:r>
              </a:p>
              <a:p>
                <a:pPr marL="0" indent="0" defTabSz="180000">
                  <a:buNone/>
                </a:pPr>
                <a:r>
                  <a:rPr lang="de-DE" sz="900" dirty="0"/>
                  <a:t>	</a:t>
                </a:r>
                <a:r>
                  <a:rPr lang="de-DE" sz="900" dirty="0">
                    <a:solidFill>
                      <a:srgbClr val="4A5C66"/>
                    </a:solidFill>
                  </a:rPr>
                  <a:t>iterationsLimit &lt;- 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9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&lt;- 0</a:t>
                </a:r>
              </a:p>
              <a:p>
                <a:pPr marL="0" indent="0" defTabSz="180000">
                  <a:buNone/>
                </a:pPr>
                <a:r>
                  <a:rPr lang="de-DE" sz="900" dirty="0"/>
                  <a:t>	</a:t>
                </a:r>
                <a:r>
                  <a:rPr lang="de-DE" sz="900" dirty="0">
                    <a:solidFill>
                      <a:srgbClr val="4A5C66"/>
                    </a:solidFill>
                  </a:rPr>
                  <a:t>anzahl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_populationen_eltern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9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900" i="1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9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9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anzahl_populationen_kinder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9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900" i="1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9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9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sz="900" dirty="0">
                    <a:solidFill>
                      <a:srgbClr val="4A5C66"/>
                    </a:solidFill>
                  </a:rPr>
                  <a:t> anzahl_populationen_eltern 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anzahl_individuen_eltern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9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9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9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anzahl</a:t>
                </a:r>
                <a:r>
                  <a:rPr lang="de-DE" sz="900" dirty="0">
                    <a:solidFill>
                      <a:srgbClr val="4A5C66"/>
                    </a:solidFill>
                  </a:rPr>
                  <a:t>_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individuen_kinder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9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9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9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sz="900" dirty="0">
                    <a:solidFill>
                      <a:srgbClr val="4A5C66"/>
                    </a:solidFill>
                  </a:rPr>
                  <a:t>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anzahl_individuen_eltern</a:t>
                </a:r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9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</a:t>
                </a:r>
                <a14:m>
                  <m:oMath xmlns:m="http://schemas.openxmlformats.org/officeDocument/2006/math">
                    <m:r>
                      <a:rPr lang="de-DE" sz="900" b="0" i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9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9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900" dirty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populationen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baue_populationen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900" i="1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900" i="1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900" i="1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sz="9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9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9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9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900" dirty="0">
                    <a:solidFill>
                      <a:srgbClr val="4A5C66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/>
                  <a:t>	</a:t>
                </a:r>
                <a:r>
                  <a:rPr lang="de-DE" sz="900" dirty="0">
                    <a:solidFill>
                      <a:srgbClr val="0070C0"/>
                    </a:solidFill>
                  </a:rPr>
                  <a:t>gruppengroesse &lt;- </a:t>
                </a:r>
                <a14:m>
                  <m:oMath xmlns:m="http://schemas.openxmlformats.org/officeDocument/2006/math">
                    <m:r>
                      <a:rPr lang="de-DE" sz="9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9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br>
                  <a:rPr lang="de-DE" sz="900" dirty="0">
                    <a:solidFill>
                      <a:srgbClr val="4A5C66"/>
                    </a:solidFill>
                  </a:rPr>
                </a:b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while</a:t>
                </a:r>
                <a:r>
                  <a:rPr lang="de-DE" sz="900" dirty="0">
                    <a:solidFill>
                      <a:srgbClr val="4A5C66"/>
                    </a:solidFill>
                  </a:rPr>
                  <a:t>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populationen</a:t>
                </a:r>
                <a:r>
                  <a:rPr lang="de-DE" sz="900" dirty="0">
                    <a:solidFill>
                      <a:srgbClr val="4A5C66"/>
                    </a:solidFill>
                  </a:rPr>
                  <a:t>) &lt;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900" dirty="0">
                    <a:solidFill>
                      <a:srgbClr val="4A5C66"/>
                    </a:solidFill>
                  </a:rPr>
                  <a:t> and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iterationslimit</a:t>
                </a:r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+ 1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eltern_populationsgruppen</a:t>
                </a:r>
                <a:r>
                  <a:rPr lang="de-DE" sz="9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gruppenSelektion</a:t>
                </a:r>
                <a:r>
                  <a:rPr lang="de-DE" sz="900" dirty="0">
                    <a:solidFill>
                      <a:srgbClr val="0070C0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populationen</a:t>
                </a:r>
                <a:r>
                  <a:rPr lang="de-DE" sz="900" dirty="0">
                    <a:solidFill>
                      <a:srgbClr val="0070C0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anzahl_populationen_eltern</a:t>
                </a:r>
                <a:r>
                  <a:rPr lang="de-DE" sz="9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0070C0"/>
                    </a:solidFill>
                  </a:rPr>
                  <a:t>		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kind_populationen</a:t>
                </a:r>
                <a:r>
                  <a:rPr lang="de-DE" sz="9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rekombination</a:t>
                </a:r>
                <a:r>
                  <a:rPr lang="de-DE" sz="900" dirty="0">
                    <a:solidFill>
                      <a:srgbClr val="0070C0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eltern_populationsgruppen</a:t>
                </a:r>
                <a:r>
                  <a:rPr lang="de-DE" sz="900" dirty="0">
                    <a:solidFill>
                      <a:srgbClr val="0070C0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gruppengroesse</a:t>
                </a:r>
                <a:r>
                  <a:rPr lang="de-DE" sz="900" dirty="0">
                    <a:solidFill>
                      <a:srgbClr val="0070C0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0070C0"/>
                    </a:solidFill>
                  </a:rPr>
                  <a:t>individuengroesse</a:t>
                </a:r>
                <a:r>
                  <a:rPr lang="de-DE" sz="9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for</a:t>
                </a:r>
                <a:r>
                  <a:rPr lang="de-DE" sz="900" dirty="0">
                    <a:solidFill>
                      <a:srgbClr val="4A5C66"/>
                    </a:solidFill>
                  </a:rPr>
                  <a:t> i &lt;- 1…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anzahl_populationen_kinder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kind_populationen</a:t>
                </a:r>
                <a:r>
                  <a:rPr lang="de-DE" sz="900" dirty="0">
                    <a:solidFill>
                      <a:srgbClr val="4A5C66"/>
                    </a:solidFill>
                  </a:rPr>
                  <a:t>[i]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elternSelektion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anzahl_individuen_kinder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duplikation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900" dirty="0">
                    <a:solidFill>
                      <a:srgbClr val="4A5C66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mutation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kind_populationen</a:t>
                </a:r>
                <a:r>
                  <a:rPr lang="de-DE" sz="900" dirty="0">
                    <a:solidFill>
                      <a:srgbClr val="4A5C66"/>
                    </a:solidFill>
                  </a:rPr>
                  <a:t>[i]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selektion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9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9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9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900" dirty="0">
                    <a:solidFill>
                      <a:srgbClr val="4A5C66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/>
                  <a:t>			</a:t>
                </a:r>
                <a:r>
                  <a:rPr lang="de-DE" sz="900" dirty="0">
                    <a:solidFill>
                      <a:srgbClr val="4A5C66"/>
                    </a:solidFill>
                  </a:rPr>
                  <a:t>// oder </a:t>
                </a:r>
                <a:r>
                  <a:rPr lang="de-DE" sz="900" dirty="0" err="1"/>
                  <a:t>kind_populationen</a:t>
                </a:r>
                <a:r>
                  <a:rPr lang="de-DE" sz="900" dirty="0"/>
                  <a:t>[i] &lt;- </a:t>
                </a:r>
                <a:r>
                  <a:rPr lang="de-DE" sz="900" dirty="0" err="1"/>
                  <a:t>selektion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900" dirty="0">
                    <a:solidFill>
                      <a:srgbClr val="4A5C66"/>
                    </a:solidFill>
                  </a:rPr>
                  <a:t> +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9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9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900" i="1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9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900" dirty="0">
                    <a:solidFill>
                      <a:srgbClr val="4A5C66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	populationen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selektion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kind_populationen</a:t>
                </a:r>
                <a:r>
                  <a:rPr lang="de-DE" sz="9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9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9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900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sz="900" dirty="0">
                    <a:solidFill>
                      <a:srgbClr val="4A5C66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/>
                  <a:t>		</a:t>
                </a:r>
                <a:r>
                  <a:rPr lang="de-DE" sz="900" dirty="0">
                    <a:solidFill>
                      <a:srgbClr val="4A5C66"/>
                    </a:solidFill>
                  </a:rPr>
                  <a:t>// oder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populationen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selektion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eltern_populationen</a:t>
                </a:r>
                <a:r>
                  <a:rPr lang="de-DE" sz="900" dirty="0">
                    <a:solidFill>
                      <a:srgbClr val="4A5C66"/>
                    </a:solidFill>
                  </a:rPr>
                  <a:t> +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kind_populationen</a:t>
                </a:r>
                <a:r>
                  <a:rPr lang="de-DE" sz="9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900" i="1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900" i="1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900" i="1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sz="900" dirty="0">
                    <a:solidFill>
                      <a:srgbClr val="4A5C66"/>
                    </a:solidFill>
                  </a:rPr>
                  <a:t>,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>
                    <a:solidFill>
                      <a:srgbClr val="4A5C66"/>
                    </a:solidFill>
                  </a:rPr>
                  <a:t>	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loesung</a:t>
                </a:r>
                <a:r>
                  <a:rPr lang="de-DE" sz="9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bestenSelektion</a:t>
                </a:r>
                <a:r>
                  <a:rPr lang="de-DE" sz="900" dirty="0">
                    <a:solidFill>
                      <a:srgbClr val="4A5C66"/>
                    </a:solidFill>
                  </a:rPr>
                  <a:t>(</a:t>
                </a:r>
                <a:r>
                  <a:rPr lang="de-DE" sz="900" dirty="0" err="1">
                    <a:solidFill>
                      <a:srgbClr val="4A5C66"/>
                    </a:solidFill>
                  </a:rPr>
                  <a:t>populationen</a:t>
                </a:r>
                <a:r>
                  <a:rPr lang="de-DE" sz="9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900" dirty="0"/>
                  <a:t>	</a:t>
                </a:r>
                <a:r>
                  <a:rPr lang="de-DE" sz="900" dirty="0" err="1"/>
                  <a:t>return</a:t>
                </a:r>
                <a:r>
                  <a:rPr lang="de-DE" sz="900" dirty="0"/>
                  <a:t> </a:t>
                </a:r>
                <a:r>
                  <a:rPr lang="de-DE" sz="900" dirty="0" err="1"/>
                  <a:t>loesung</a:t>
                </a:r>
                <a:endParaRPr lang="de-DE" sz="9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endParaRPr lang="de-DE" sz="200" dirty="0"/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5815321" y="1991593"/>
                <a:ext cx="5843285" cy="4305300"/>
              </a:xfrm>
              <a:blipFill>
                <a:blip r:embed="rId3"/>
                <a:stretch>
                  <a:fillRect b="-226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3386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106000"/>
                  <a:buFont typeface="Wingdings" panose="05000000000000000000" pitchFamily="2" charset="2"/>
                  <a:buChar char="§"/>
                  <a:defRPr kern="1200" baseline="0">
                    <a:solidFill>
                      <a:srgbClr val="4A5C66"/>
                    </a:solidFill>
                    <a:latin typeface="Arial" pitchFamily="34" charset="0"/>
                    <a:ea typeface="MS PGothic" panose="020B0600070205080204" pitchFamily="34" charset="-128"/>
                    <a:cs typeface="Arial" pitchFamily="34" charset="0"/>
                  </a:defRPr>
                </a:lvl1pPr>
                <a:lvl2pPr marL="542925" indent="-2762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9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2pPr>
                <a:lvl3pPr marL="8096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3pPr>
                <a:lvl4pPr marL="10763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4pPr>
                <a:lvl5pPr marL="13430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800" dirty="0"/>
                  <a:t>Abgeschottete Entwicklung</a:t>
                </a:r>
              </a:p>
              <a:p>
                <a:endParaRPr lang="de-DE" sz="1800" dirty="0"/>
              </a:p>
              <a:p>
                <a:endParaRPr lang="de-DE" sz="1800" dirty="0"/>
              </a:p>
              <a:p>
                <a:r>
                  <a:rPr lang="de-DE" sz="1800" dirty="0"/>
                  <a:t>Isolationszahl durch hochgestelltes „/n“ symbolisiert</a:t>
                </a:r>
              </a:p>
              <a:p>
                <a:endParaRPr lang="de-DE" sz="1800" b="0" i="1" dirty="0">
                  <a:latin typeface="Cambria Math" panose="02040503050406030204" pitchFamily="18" charset="0"/>
                </a:endParaRPr>
              </a:p>
              <a:p>
                <a:endParaRPr lang="de-DE" sz="18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#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de-DE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de-DE" sz="1800" b="0" i="1" dirty="0" smtClean="0">
                                <a:latin typeface="Cambria Math" panose="02040503050406030204" pitchFamily="18" charset="0"/>
                              </a:rPr>
                              <m:t>#</m:t>
                            </m:r>
                            <m:sSub>
                              <m:sSubPr>
                                <m:ctrlPr>
                                  <a:rPr lang="de-DE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de-DE" sz="18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de-DE" sz="1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sz="18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de-DE" sz="1800" dirty="0"/>
              </a:p>
              <a:p>
                <a:endParaRPr lang="de-DE" sz="1800" dirty="0"/>
              </a:p>
              <a:p>
                <a:endParaRPr lang="de-DE" sz="1800" dirty="0"/>
              </a:p>
              <a:p>
                <a:r>
                  <a:rPr lang="de-DE" sz="1800" dirty="0"/>
                  <a:t>Ermöglicht Parallelität in der Berechnung</a:t>
                </a:r>
              </a:p>
            </p:txBody>
          </p:sp>
        </mc:Choice>
        <mc:Fallback xmlns="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blipFill>
                <a:blip r:embed="rId2"/>
                <a:stretch>
                  <a:fillRect l="-425" t="-85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35997702-CF95-4A86-956F-9AE5173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 mit isolierten Populationen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platzhalter 3">
                <a:extLst>
                  <a:ext uri="{FF2B5EF4-FFF2-40B4-BE49-F238E27FC236}">
                    <a16:creationId xmlns:a16="http://schemas.microsoft.com/office/drawing/2014/main" id="{B1BF91D1-014B-4457-A277-9D9ED56841F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512633" y="1991593"/>
                <a:ext cx="5145973" cy="4305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106000"/>
                  <a:buFont typeface="Wingdings" panose="05000000000000000000" pitchFamily="2" charset="2"/>
                  <a:buChar char="§"/>
                  <a:defRPr kern="1200" baseline="0">
                    <a:solidFill>
                      <a:srgbClr val="4A5C66"/>
                    </a:solidFill>
                    <a:latin typeface="Arial" pitchFamily="34" charset="0"/>
                    <a:ea typeface="MS PGothic" panose="020B0600070205080204" pitchFamily="34" charset="-128"/>
                    <a:cs typeface="Arial" pitchFamily="34" charset="0"/>
                  </a:defRPr>
                </a:lvl1pPr>
                <a:lvl2pPr marL="542925" indent="-2762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9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2pPr>
                <a:lvl3pPr marL="8096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3pPr>
                <a:lvl4pPr marL="10763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4pPr>
                <a:lvl5pPr marL="13430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>
                    <a:solidFill>
                      <a:srgbClr val="00B050"/>
                    </a:solidFill>
                  </a:rPr>
                  <a:t>algorithm Populationen-ES()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iterationsLimit &lt;- </a:t>
                </a:r>
                <a14:m>
                  <m:oMath xmlns:m="http://schemas.openxmlformats.org/officeDocument/2006/math">
                    <m:r>
                      <a:rPr lang="de-DE" sz="8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80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800" dirty="0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800" dirty="0"/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</a:t>
                </a:r>
                <a:r>
                  <a:rPr lang="de-DE" sz="800" dirty="0" err="1"/>
                  <a:t>generationszaehler</a:t>
                </a:r>
                <a:r>
                  <a:rPr lang="de-DE" sz="800" dirty="0"/>
                  <a:t> &lt;- 0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anzahl</a:t>
                </a:r>
                <a:r>
                  <a:rPr lang="de-DE" sz="800" dirty="0" err="1"/>
                  <a:t>_populationen_eltern</a:t>
                </a:r>
                <a:r>
                  <a:rPr lang="de-DE" sz="800" dirty="0"/>
                  <a:t> &lt;-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80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800" i="1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de-DE" sz="800" dirty="0"/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</a:t>
                </a:r>
                <a:r>
                  <a:rPr lang="de-DE" sz="800" dirty="0" err="1"/>
                  <a:t>anzahl_populationen_kinder</a:t>
                </a:r>
                <a:r>
                  <a:rPr lang="de-DE" sz="800" dirty="0"/>
                  <a:t> &lt;-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80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800" i="1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sz="800" dirty="0"/>
                  <a:t> anzahl_populationen_eltern 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</a:t>
                </a:r>
                <a:r>
                  <a:rPr lang="de-DE" sz="800" dirty="0" err="1"/>
                  <a:t>anzahl_individuen_eltern</a:t>
                </a:r>
                <a:r>
                  <a:rPr lang="de-DE" sz="800" dirty="0"/>
                  <a:t> &lt;-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800" i="1" smtClean="0"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de-DE" sz="800" dirty="0"/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</a:t>
                </a:r>
                <a:r>
                  <a:rPr lang="de-DE" sz="800" dirty="0" err="1"/>
                  <a:t>anzahl</a:t>
                </a:r>
                <a:r>
                  <a:rPr lang="de-DE" sz="800" dirty="0"/>
                  <a:t>_ </a:t>
                </a:r>
                <a:r>
                  <a:rPr lang="de-DE" sz="800" dirty="0" err="1"/>
                  <a:t>individuen_kinder</a:t>
                </a:r>
                <a:r>
                  <a:rPr lang="de-DE" sz="800" dirty="0"/>
                  <a:t> &lt;-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800" i="1" smtClean="0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sz="800" dirty="0"/>
                  <a:t> </a:t>
                </a:r>
                <a:r>
                  <a:rPr lang="de-DE" sz="800" dirty="0" err="1"/>
                  <a:t>anzahl_individuen_eltern</a:t>
                </a:r>
                <a:endParaRPr lang="de-DE" sz="800" dirty="0"/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</a:t>
                </a:r>
                <a:r>
                  <a:rPr lang="de-DE" sz="800" dirty="0" err="1"/>
                  <a:t>wunschqualitaet</a:t>
                </a:r>
                <a:r>
                  <a:rPr lang="de-DE" sz="800" dirty="0"/>
                  <a:t> &lt;- </a:t>
                </a:r>
                <a14:m>
                  <m:oMath xmlns:m="http://schemas.openxmlformats.org/officeDocument/2006/math">
                    <m:r>
                      <a:rPr lang="de-DE" sz="8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80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800" dirty="0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800" dirty="0"/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</a:t>
                </a:r>
                <a:r>
                  <a:rPr lang="de-DE" sz="800" dirty="0" err="1"/>
                  <a:t>individuengroesse</a:t>
                </a:r>
                <a:r>
                  <a:rPr lang="de-DE" sz="800" dirty="0"/>
                  <a:t> &lt;-</a:t>
                </a:r>
                <a14:m>
                  <m:oMath xmlns:m="http://schemas.openxmlformats.org/officeDocument/2006/math">
                    <m:r>
                      <a:rPr lang="de-DE" sz="80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80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8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800" dirty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800" dirty="0"/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populationen &lt;- </a:t>
                </a:r>
                <a:r>
                  <a:rPr lang="de-DE" sz="800" dirty="0" err="1"/>
                  <a:t>baue_populationen</a:t>
                </a:r>
                <a:r>
                  <a:rPr lang="de-DE" sz="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sz="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800" dirty="0"/>
                  <a:t>, </a:t>
                </a:r>
                <a:r>
                  <a:rPr lang="de-DE" sz="800" dirty="0" err="1"/>
                  <a:t>individuengroesse</a:t>
                </a:r>
                <a:r>
                  <a:rPr lang="de-DE" sz="800" dirty="0"/>
                  <a:t>)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</a:t>
                </a:r>
                <a:r>
                  <a:rPr lang="de-DE" sz="800" dirty="0">
                    <a:solidFill>
                      <a:srgbClr val="4A5C66"/>
                    </a:solidFill>
                  </a:rPr>
                  <a:t>gruppengroesse &lt;- </a:t>
                </a:r>
                <a14:m>
                  <m:oMath xmlns:m="http://schemas.openxmlformats.org/officeDocument/2006/math">
                    <m:r>
                      <a:rPr lang="de-DE" sz="80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80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endParaRPr lang="de-DE" sz="8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800" dirty="0"/>
                  <a:t>	</a:t>
                </a:r>
                <a:r>
                  <a:rPr lang="de-DE" sz="800" dirty="0">
                    <a:solidFill>
                      <a:srgbClr val="0070C0"/>
                    </a:solidFill>
                  </a:rPr>
                  <a:t>isolationsiterationen &lt;- </a:t>
                </a:r>
                <a14:m>
                  <m:oMath xmlns:m="http://schemas.openxmlformats.org/officeDocument/2006/math">
                    <m:r>
                      <a:rPr lang="de-DE" sz="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de-DE" sz="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| </m:t>
                    </m:r>
                    <m:r>
                      <a:rPr lang="de-DE" sz="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de-DE" sz="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br>
                  <a:rPr lang="de-DE" sz="800" dirty="0"/>
                </a:br>
                <a:r>
                  <a:rPr lang="de-DE" sz="800" dirty="0"/>
                  <a:t>	</a:t>
                </a:r>
                <a:r>
                  <a:rPr lang="de-DE" sz="800" dirty="0" err="1"/>
                  <a:t>while</a:t>
                </a:r>
                <a:r>
                  <a:rPr lang="de-DE" sz="800" dirty="0"/>
                  <a:t> </a:t>
                </a:r>
                <a:r>
                  <a:rPr lang="de-DE" sz="800" dirty="0" err="1"/>
                  <a:t>qualitaet</a:t>
                </a:r>
                <a:r>
                  <a:rPr lang="de-DE" sz="800" dirty="0"/>
                  <a:t>(</a:t>
                </a:r>
                <a:r>
                  <a:rPr lang="de-DE" sz="800" dirty="0" err="1"/>
                  <a:t>populationen</a:t>
                </a:r>
                <a:r>
                  <a:rPr lang="de-DE" sz="800" dirty="0"/>
                  <a:t>) &lt; </a:t>
                </a:r>
                <a:r>
                  <a:rPr lang="de-DE" sz="800" dirty="0" err="1"/>
                  <a:t>wunschqualitaet</a:t>
                </a:r>
                <a:r>
                  <a:rPr lang="de-DE" sz="800" dirty="0"/>
                  <a:t> and </a:t>
                </a:r>
                <a:r>
                  <a:rPr lang="de-DE" sz="800" dirty="0" err="1"/>
                  <a:t>generationszaehler</a:t>
                </a:r>
                <a:r>
                  <a:rPr lang="de-DE" sz="800" dirty="0"/>
                  <a:t> &lt; </a:t>
                </a:r>
                <a:r>
                  <a:rPr lang="de-DE" sz="800" dirty="0" err="1"/>
                  <a:t>iterationslimit</a:t>
                </a:r>
                <a:endParaRPr lang="de-DE" sz="800" dirty="0"/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	</a:t>
                </a:r>
                <a:r>
                  <a:rPr lang="de-DE" sz="800" dirty="0" err="1"/>
                  <a:t>generationszaehler</a:t>
                </a:r>
                <a:r>
                  <a:rPr lang="de-DE" sz="800" dirty="0"/>
                  <a:t> &lt;- </a:t>
                </a:r>
                <a:r>
                  <a:rPr lang="de-DE" sz="800" dirty="0" err="1"/>
                  <a:t>generationszaehler</a:t>
                </a:r>
                <a:r>
                  <a:rPr lang="de-DE" sz="800" dirty="0"/>
                  <a:t> + 1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	</a:t>
                </a:r>
                <a:r>
                  <a:rPr lang="de-DE" sz="800" dirty="0" err="1"/>
                  <a:t>eltern_populationsgruppen</a:t>
                </a:r>
                <a:r>
                  <a:rPr lang="de-DE" sz="800" dirty="0"/>
                  <a:t> &lt;- </a:t>
                </a:r>
                <a:r>
                  <a:rPr lang="de-DE" sz="800" dirty="0" err="1"/>
                  <a:t>gruppenSelektion</a:t>
                </a:r>
                <a:r>
                  <a:rPr lang="de-DE" sz="800" dirty="0"/>
                  <a:t>(</a:t>
                </a:r>
                <a:r>
                  <a:rPr lang="de-DE" sz="800" dirty="0" err="1"/>
                  <a:t>populationen</a:t>
                </a:r>
                <a:r>
                  <a:rPr lang="de-DE" sz="800" dirty="0"/>
                  <a:t>, </a:t>
                </a:r>
                <a:r>
                  <a:rPr lang="de-DE" sz="800" dirty="0" err="1"/>
                  <a:t>anzahl_populationen_eltern</a:t>
                </a:r>
                <a:r>
                  <a:rPr lang="de-DE" sz="800" dirty="0"/>
                  <a:t>)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	</a:t>
                </a:r>
                <a:r>
                  <a:rPr lang="de-DE" sz="800" dirty="0" err="1"/>
                  <a:t>kind_populationen</a:t>
                </a:r>
                <a:r>
                  <a:rPr lang="de-DE" sz="800" dirty="0"/>
                  <a:t> &lt;- </a:t>
                </a:r>
                <a:r>
                  <a:rPr lang="de-DE" sz="800" dirty="0" err="1"/>
                  <a:t>rekombination</a:t>
                </a:r>
                <a:r>
                  <a:rPr lang="de-DE" sz="800" dirty="0"/>
                  <a:t>(</a:t>
                </a:r>
                <a:r>
                  <a:rPr lang="de-DE" sz="800" dirty="0" err="1"/>
                  <a:t>eltern_populationsgruppen</a:t>
                </a:r>
                <a:r>
                  <a:rPr lang="de-DE" sz="800" dirty="0"/>
                  <a:t>, </a:t>
                </a:r>
                <a:r>
                  <a:rPr lang="de-DE" sz="800" dirty="0" err="1"/>
                  <a:t>gruppengroesse</a:t>
                </a:r>
                <a:r>
                  <a:rPr lang="de-DE" sz="800" dirty="0"/>
                  <a:t>, </a:t>
                </a:r>
                <a:r>
                  <a:rPr lang="de-DE" sz="800" dirty="0" err="1"/>
                  <a:t>individuengroesse</a:t>
                </a:r>
                <a:r>
                  <a:rPr lang="de-DE" sz="800" dirty="0"/>
                  <a:t>)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	</a:t>
                </a:r>
                <a:r>
                  <a:rPr lang="de-DE" sz="800" dirty="0" err="1"/>
                  <a:t>for</a:t>
                </a:r>
                <a:r>
                  <a:rPr lang="de-DE" sz="800" dirty="0"/>
                  <a:t> i &lt;- 1…</a:t>
                </a:r>
                <a:r>
                  <a:rPr lang="de-DE" sz="800" dirty="0" err="1"/>
                  <a:t>anzahl_populationen_kinder</a:t>
                </a:r>
                <a:r>
                  <a:rPr lang="de-DE" sz="800" dirty="0"/>
                  <a:t>	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		</a:t>
                </a:r>
                <a:r>
                  <a:rPr lang="de-DE" sz="800" dirty="0" err="1">
                    <a:solidFill>
                      <a:srgbClr val="0070C0"/>
                    </a:solidFill>
                  </a:rPr>
                  <a:t>for</a:t>
                </a:r>
                <a:r>
                  <a:rPr lang="de-DE" sz="800" dirty="0">
                    <a:solidFill>
                      <a:srgbClr val="0070C0"/>
                    </a:solidFill>
                  </a:rPr>
                  <a:t> _ &lt;- 1…</a:t>
                </a:r>
                <a:r>
                  <a:rPr lang="de-DE" sz="800" dirty="0" err="1">
                    <a:solidFill>
                      <a:srgbClr val="0070C0"/>
                    </a:solidFill>
                  </a:rPr>
                  <a:t>isolationsiterationen</a:t>
                </a:r>
                <a:endParaRPr lang="de-DE" sz="800" dirty="0">
                  <a:solidFill>
                    <a:srgbClr val="0070C0"/>
                  </a:solidFill>
                </a:endParaRP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			</a:t>
                </a:r>
                <a:r>
                  <a:rPr lang="de-DE" sz="800" dirty="0" err="1"/>
                  <a:t>population</a:t>
                </a:r>
                <a:r>
                  <a:rPr lang="de-DE" sz="800" dirty="0"/>
                  <a:t> &lt;- </a:t>
                </a:r>
                <a:r>
                  <a:rPr lang="de-DE" sz="800" dirty="0" err="1"/>
                  <a:t>kind_populationen</a:t>
                </a:r>
                <a:r>
                  <a:rPr lang="de-DE" sz="800" dirty="0"/>
                  <a:t>[i]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			</a:t>
                </a:r>
                <a:r>
                  <a:rPr lang="de-DE" sz="800" dirty="0" err="1"/>
                  <a:t>eltern</a:t>
                </a:r>
                <a:r>
                  <a:rPr lang="de-DE" sz="800" dirty="0"/>
                  <a:t> &lt;- </a:t>
                </a:r>
                <a:r>
                  <a:rPr lang="de-DE" sz="800" dirty="0" err="1"/>
                  <a:t>elternSelektion</a:t>
                </a:r>
                <a:r>
                  <a:rPr lang="de-DE" sz="800" dirty="0"/>
                  <a:t>(</a:t>
                </a:r>
                <a:r>
                  <a:rPr lang="de-DE" sz="800" dirty="0" err="1"/>
                  <a:t>population</a:t>
                </a:r>
                <a:r>
                  <a:rPr lang="de-DE" sz="800" dirty="0"/>
                  <a:t>, </a:t>
                </a:r>
                <a:r>
                  <a:rPr lang="de-DE" sz="800" dirty="0" err="1"/>
                  <a:t>anzahl_individuen_kinder</a:t>
                </a:r>
                <a:r>
                  <a:rPr lang="de-DE" sz="800" dirty="0"/>
                  <a:t>)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			</a:t>
                </a:r>
                <a:r>
                  <a:rPr lang="de-DE" sz="800" dirty="0" err="1"/>
                  <a:t>kinder</a:t>
                </a:r>
                <a:r>
                  <a:rPr lang="de-DE" sz="800" dirty="0"/>
                  <a:t> &lt;- </a:t>
                </a:r>
                <a:r>
                  <a:rPr lang="de-DE" sz="800" dirty="0" err="1"/>
                  <a:t>duplikation</a:t>
                </a:r>
                <a:r>
                  <a:rPr lang="de-DE" sz="800" dirty="0"/>
                  <a:t>(</a:t>
                </a:r>
                <a:r>
                  <a:rPr lang="de-DE" sz="800" dirty="0" err="1"/>
                  <a:t>eltern</a:t>
                </a:r>
                <a:r>
                  <a:rPr lang="de-DE" sz="800" dirty="0"/>
                  <a:t>, </a:t>
                </a:r>
                <a:r>
                  <a:rPr lang="de-DE" sz="800" dirty="0" err="1"/>
                  <a:t>individuengroesse</a:t>
                </a:r>
                <a:r>
                  <a:rPr lang="de-DE" sz="800" dirty="0"/>
                  <a:t>)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			</a:t>
                </a:r>
                <a:r>
                  <a:rPr lang="de-DE" sz="800" dirty="0" err="1"/>
                  <a:t>kinder</a:t>
                </a:r>
                <a:r>
                  <a:rPr lang="de-DE" sz="800" dirty="0"/>
                  <a:t> &lt;- </a:t>
                </a:r>
                <a:r>
                  <a:rPr lang="de-DE" sz="800" dirty="0" err="1"/>
                  <a:t>mutation</a:t>
                </a:r>
                <a:r>
                  <a:rPr lang="de-DE" sz="800" dirty="0"/>
                  <a:t>(</a:t>
                </a:r>
                <a:r>
                  <a:rPr lang="de-DE" sz="800" dirty="0" err="1"/>
                  <a:t>kinder</a:t>
                </a:r>
                <a:r>
                  <a:rPr lang="de-DE" sz="800" dirty="0"/>
                  <a:t>)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			</a:t>
                </a:r>
                <a:r>
                  <a:rPr lang="de-DE" sz="800" dirty="0" err="1"/>
                  <a:t>kind_populationen</a:t>
                </a:r>
                <a:r>
                  <a:rPr lang="de-DE" sz="800" dirty="0"/>
                  <a:t>[i] &lt;- </a:t>
                </a:r>
                <a:r>
                  <a:rPr lang="de-DE" sz="800" dirty="0" err="1"/>
                  <a:t>selektion</a:t>
                </a:r>
                <a:r>
                  <a:rPr lang="de-DE" sz="800" dirty="0"/>
                  <a:t>(</a:t>
                </a:r>
                <a:r>
                  <a:rPr lang="de-DE" sz="800" dirty="0" err="1"/>
                  <a:t>kinder</a:t>
                </a:r>
                <a:r>
                  <a:rPr lang="de-DE" sz="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800" dirty="0"/>
                  <a:t>, </a:t>
                </a:r>
                <a:r>
                  <a:rPr lang="de-DE" sz="800" dirty="0" err="1"/>
                  <a:t>qualitaet</a:t>
                </a:r>
                <a:r>
                  <a:rPr lang="de-DE" sz="800" dirty="0"/>
                  <a:t>)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			// oder </a:t>
                </a:r>
                <a:r>
                  <a:rPr lang="de-DE" sz="800" dirty="0" err="1"/>
                  <a:t>kind_populationen</a:t>
                </a:r>
                <a:r>
                  <a:rPr lang="de-DE" sz="800" dirty="0"/>
                  <a:t>[i] &lt;- </a:t>
                </a:r>
                <a:r>
                  <a:rPr lang="de-DE" sz="800" dirty="0" err="1"/>
                  <a:t>selektion</a:t>
                </a:r>
                <a:r>
                  <a:rPr lang="de-DE" sz="800" dirty="0"/>
                  <a:t>(</a:t>
                </a:r>
                <a:r>
                  <a:rPr lang="de-DE" sz="800" dirty="0" err="1"/>
                  <a:t>eltern</a:t>
                </a:r>
                <a:r>
                  <a:rPr lang="de-DE" sz="800" dirty="0"/>
                  <a:t> + </a:t>
                </a:r>
                <a:r>
                  <a:rPr lang="de-DE" sz="800" dirty="0" err="1"/>
                  <a:t>kinder</a:t>
                </a:r>
                <a:r>
                  <a:rPr lang="de-DE" sz="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800" dirty="0"/>
                  <a:t>, </a:t>
                </a:r>
                <a:r>
                  <a:rPr lang="de-DE" sz="800" dirty="0" err="1"/>
                  <a:t>qualitaet</a:t>
                </a:r>
                <a:r>
                  <a:rPr lang="de-DE" sz="800" dirty="0"/>
                  <a:t>)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	populationen &lt;- </a:t>
                </a:r>
                <a:r>
                  <a:rPr lang="de-DE" sz="800" dirty="0" err="1"/>
                  <a:t>selektion</a:t>
                </a:r>
                <a:r>
                  <a:rPr lang="de-DE" sz="800" dirty="0"/>
                  <a:t>(</a:t>
                </a:r>
                <a:r>
                  <a:rPr lang="de-DE" sz="800" dirty="0" err="1"/>
                  <a:t>kind_populationen</a:t>
                </a:r>
                <a:r>
                  <a:rPr lang="de-DE" sz="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80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sz="800" dirty="0"/>
                  <a:t>, </a:t>
                </a:r>
                <a:r>
                  <a:rPr lang="de-DE" sz="800" dirty="0" err="1"/>
                  <a:t>qualitaet</a:t>
                </a:r>
                <a:r>
                  <a:rPr lang="de-DE" sz="800" dirty="0"/>
                  <a:t>)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	// oder </a:t>
                </a:r>
                <a:r>
                  <a:rPr lang="de-DE" sz="800" dirty="0" err="1"/>
                  <a:t>populationen</a:t>
                </a:r>
                <a:r>
                  <a:rPr lang="de-DE" sz="800" dirty="0"/>
                  <a:t> &lt;- </a:t>
                </a:r>
                <a:r>
                  <a:rPr lang="de-DE" sz="800" dirty="0" err="1"/>
                  <a:t>selektion</a:t>
                </a:r>
                <a:r>
                  <a:rPr lang="de-DE" sz="800" dirty="0"/>
                  <a:t>(</a:t>
                </a:r>
                <a:r>
                  <a:rPr lang="de-DE" sz="800" dirty="0" err="1"/>
                  <a:t>eltern_populationen</a:t>
                </a:r>
                <a:r>
                  <a:rPr lang="de-DE" sz="800" dirty="0"/>
                  <a:t> + </a:t>
                </a:r>
                <a:r>
                  <a:rPr lang="de-DE" sz="800" dirty="0" err="1"/>
                  <a:t>kind_populationen</a:t>
                </a:r>
                <a:r>
                  <a:rPr lang="de-DE" sz="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8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de-DE" sz="800" dirty="0"/>
                  <a:t>, </a:t>
                </a:r>
                <a:r>
                  <a:rPr lang="de-DE" sz="800" dirty="0" err="1"/>
                  <a:t>qualitaet</a:t>
                </a:r>
                <a:r>
                  <a:rPr lang="de-DE" sz="800" dirty="0"/>
                  <a:t>)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</a:t>
                </a:r>
                <a:r>
                  <a:rPr lang="de-DE" sz="800" dirty="0" err="1"/>
                  <a:t>loesung</a:t>
                </a:r>
                <a:r>
                  <a:rPr lang="de-DE" sz="800" dirty="0"/>
                  <a:t> &lt;- </a:t>
                </a:r>
                <a:r>
                  <a:rPr lang="de-DE" sz="800" dirty="0" err="1"/>
                  <a:t>bestenSelektion</a:t>
                </a:r>
                <a:r>
                  <a:rPr lang="de-DE" sz="800" dirty="0"/>
                  <a:t>(</a:t>
                </a:r>
                <a:r>
                  <a:rPr lang="de-DE" sz="800" dirty="0" err="1"/>
                  <a:t>populationen</a:t>
                </a:r>
                <a:r>
                  <a:rPr lang="de-DE" sz="800" dirty="0"/>
                  <a:t>)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800" dirty="0"/>
                  <a:t>	</a:t>
                </a:r>
                <a:r>
                  <a:rPr lang="de-DE" sz="800" dirty="0" err="1"/>
                  <a:t>return</a:t>
                </a:r>
                <a:r>
                  <a:rPr lang="de-DE" sz="800" dirty="0"/>
                  <a:t> </a:t>
                </a:r>
                <a:r>
                  <a:rPr lang="de-DE" sz="800" dirty="0" err="1"/>
                  <a:t>loesung</a:t>
                </a:r>
                <a:endParaRPr lang="de-DE" sz="800" dirty="0"/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endParaRPr lang="de-DE" sz="200" dirty="0"/>
              </a:p>
            </p:txBody>
          </p:sp>
        </mc:Choice>
        <mc:Fallback>
          <p:sp>
            <p:nvSpPr>
              <p:cNvPr id="6" name="Textplatzhalter 3">
                <a:extLst>
                  <a:ext uri="{FF2B5EF4-FFF2-40B4-BE49-F238E27FC236}">
                    <a16:creationId xmlns:a16="http://schemas.microsoft.com/office/drawing/2014/main" id="{B1BF91D1-014B-4457-A277-9D9ED5684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12633" y="1991593"/>
                <a:ext cx="5145973" cy="43053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816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2630CC-4BE2-44C4-AF0C-A8527DB4E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Thematischer Ablauf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AFD59B0-19A7-4022-A9EE-7BE47A37AE15}"/>
              </a:ext>
            </a:extLst>
          </p:cNvPr>
          <p:cNvSpPr txBox="1"/>
          <p:nvPr/>
        </p:nvSpPr>
        <p:spPr>
          <a:xfrm>
            <a:off x="472714" y="1988820"/>
            <a:ext cx="2628900" cy="19431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Einstieg in die Thematik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43ED4F7-DC4F-42E0-B115-5D2ED6D89B7B}"/>
              </a:ext>
            </a:extLst>
          </p:cNvPr>
          <p:cNvSpPr txBox="1"/>
          <p:nvPr/>
        </p:nvSpPr>
        <p:spPr>
          <a:xfrm>
            <a:off x="6253646" y="1988820"/>
            <a:ext cx="2628900" cy="19431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Varianten von Evolutions-</a:t>
            </a:r>
            <a:br>
              <a:rPr lang="de-D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strategien</a:t>
            </a:r>
            <a:endParaRPr lang="de-DE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571368B-E801-4033-94ED-BA951E25C7D0}"/>
              </a:ext>
            </a:extLst>
          </p:cNvPr>
          <p:cNvSpPr txBox="1"/>
          <p:nvPr/>
        </p:nvSpPr>
        <p:spPr>
          <a:xfrm>
            <a:off x="9136436" y="1988820"/>
            <a:ext cx="2628900" cy="19431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Standard-Evolutions-strategie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016B8E1-4A91-4141-9EC3-10E564C01933}"/>
              </a:ext>
            </a:extLst>
          </p:cNvPr>
          <p:cNvSpPr txBox="1"/>
          <p:nvPr/>
        </p:nvSpPr>
        <p:spPr>
          <a:xfrm>
            <a:off x="472714" y="4155586"/>
            <a:ext cx="2628900" cy="19431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Mutation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1DC999-93D9-467F-99FA-8D40E6E56A38}"/>
              </a:ext>
            </a:extLst>
          </p:cNvPr>
          <p:cNvSpPr txBox="1"/>
          <p:nvPr/>
        </p:nvSpPr>
        <p:spPr>
          <a:xfrm>
            <a:off x="3368169" y="4155586"/>
            <a:ext cx="2628900" cy="19431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Genetische Algorithmen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0FCC660-3C8E-483A-A803-739DE091FADE}"/>
              </a:ext>
            </a:extLst>
          </p:cNvPr>
          <p:cNvSpPr txBox="1"/>
          <p:nvPr/>
        </p:nvSpPr>
        <p:spPr>
          <a:xfrm>
            <a:off x="6194933" y="4155586"/>
            <a:ext cx="2628900" cy="19431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Vergleich </a:t>
            </a:r>
            <a:br>
              <a:rPr lang="de-D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GAs vs. 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1606A1F-21A3-4C55-974C-53BFDDFAD3D0}"/>
              </a:ext>
            </a:extLst>
          </p:cNvPr>
          <p:cNvSpPr txBox="1"/>
          <p:nvPr/>
        </p:nvSpPr>
        <p:spPr>
          <a:xfrm>
            <a:off x="3355504" y="1988820"/>
            <a:ext cx="2628900" cy="19431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Grafik-Notation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2CBE9BF-2B6D-47C9-B6C1-7ABB9631937E}"/>
              </a:ext>
            </a:extLst>
          </p:cNvPr>
          <p:cNvSpPr txBox="1"/>
          <p:nvPr/>
        </p:nvSpPr>
        <p:spPr>
          <a:xfrm>
            <a:off x="9136436" y="4155586"/>
            <a:ext cx="2628900" cy="194310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TSP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  <a:p>
            <a:pPr algn="ctr"/>
            <a:r>
              <a:rPr lang="de-DE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Ausblick</a:t>
            </a:r>
          </a:p>
        </p:txBody>
      </p:sp>
    </p:spTree>
    <p:extLst>
      <p:ext uri="{BB962C8B-B14F-4D97-AF65-F5344CB8AC3E}">
        <p14:creationId xmlns:p14="http://schemas.microsoft.com/office/powerpoint/2010/main" val="10486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106000"/>
                  <a:buFont typeface="Wingdings" panose="05000000000000000000" pitchFamily="2" charset="2"/>
                  <a:buChar char="§"/>
                  <a:defRPr kern="1200" baseline="0">
                    <a:solidFill>
                      <a:srgbClr val="4A5C66"/>
                    </a:solidFill>
                    <a:latin typeface="Arial" pitchFamily="34" charset="0"/>
                    <a:ea typeface="MS PGothic" panose="020B0600070205080204" pitchFamily="34" charset="-128"/>
                    <a:cs typeface="Arial" pitchFamily="34" charset="0"/>
                  </a:defRPr>
                </a:lvl1pPr>
                <a:lvl2pPr marL="542925" indent="-2762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9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2pPr>
                <a:lvl3pPr marL="8096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3pPr>
                <a:lvl4pPr marL="10763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4pPr>
                <a:lvl5pPr marL="13430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800" dirty="0"/>
                  <a:t>Keine Standard-Strategie</a:t>
                </a:r>
              </a:p>
              <a:p>
                <a:pPr lvl="1"/>
                <a:r>
                  <a:rPr lang="de-DE" sz="1800" dirty="0"/>
                  <a:t>Problemabhängig</a:t>
                </a:r>
              </a:p>
              <a:p>
                <a:r>
                  <a:rPr lang="de-DE" sz="1800" dirty="0"/>
                  <a:t>Vielmehr Standard-Komplexität</a:t>
                </a:r>
              </a:p>
              <a:p>
                <a:pPr lvl="1"/>
                <a:r>
                  <a:rPr lang="de-DE" sz="1800" dirty="0"/>
                  <a:t>Bis zu zwei Iterationsstufen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# 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# </m:t>
                            </m:r>
                            <m:sSub>
                              <m:sSubPr>
                                <m:ctrlP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\</m:t>
                        </m:r>
                        <m:r>
                          <m:rPr>
                            <m:sty m:val="p"/>
                          </m:rPr>
                          <a:rPr lang="de-DE" sz="1800" b="0" i="1" smtClean="0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de-DE" sz="1800" dirty="0"/>
                  <a:t>-Evolutionsstrategie</a:t>
                </a:r>
              </a:p>
              <a:p>
                <a:pPr lvl="1"/>
                <a:r>
                  <a:rPr lang="de-DE" sz="1800" dirty="0"/>
                  <a:t>Populationen → Individuen</a:t>
                </a:r>
              </a:p>
              <a:p>
                <a:pPr marL="0" indent="0">
                  <a:buNone/>
                </a:pPr>
                <a:endParaRPr lang="de-DE" sz="1800" dirty="0"/>
              </a:p>
              <a:p>
                <a:endParaRPr lang="de-DE" sz="1800" dirty="0"/>
              </a:p>
              <a:p>
                <a:r>
                  <a:rPr lang="de-DE" sz="1800" dirty="0"/>
                  <a:t>Empfehlungen:</a:t>
                </a:r>
              </a:p>
              <a:p>
                <a:pPr lvl="1"/>
                <a:r>
                  <a:rPr lang="de-DE" sz="1800" dirty="0"/>
                  <a:t>Selektionsdruck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de-DE" sz="1800" dirty="0"/>
                  <a:t> </a:t>
                </a:r>
              </a:p>
              <a:p>
                <a:pPr lvl="1"/>
                <a:r>
                  <a:rPr lang="de-DE" sz="1800" dirty="0"/>
                  <a:t>Glatte Qualitätsfunktion</a:t>
                </a:r>
              </a:p>
              <a:p>
                <a:pPr lvl="1"/>
                <a:r>
                  <a:rPr lang="de-DE" sz="1800" dirty="0"/>
                  <a:t>Rekombination: Gruppengröße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de-DE" sz="1800" dirty="0"/>
              </a:p>
            </p:txBody>
          </p:sp>
        </mc:Choice>
        <mc:Fallback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blipFill>
                <a:blip r:embed="rId2"/>
                <a:stretch>
                  <a:fillRect l="-425" t="-85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35997702-CF95-4A86-956F-9AE5173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Standard-Evolutionsstrategie</a:t>
            </a:r>
          </a:p>
        </p:txBody>
      </p:sp>
    </p:spTree>
    <p:extLst>
      <p:ext uri="{BB962C8B-B14F-4D97-AF65-F5344CB8AC3E}">
        <p14:creationId xmlns:p14="http://schemas.microsoft.com/office/powerpoint/2010/main" val="626646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platzhalter 3">
            <a:extLst>
              <a:ext uri="{FF2B5EF4-FFF2-40B4-BE49-F238E27FC236}">
                <a16:creationId xmlns:a16="http://schemas.microsoft.com/office/drawing/2014/main" id="{197FB923-CD22-43D6-9B23-250E0B768933}"/>
              </a:ext>
            </a:extLst>
          </p:cNvPr>
          <p:cNvSpPr txBox="1">
            <a:spLocks/>
          </p:cNvSpPr>
          <p:nvPr/>
        </p:nvSpPr>
        <p:spPr bwMode="auto">
          <a:xfrm>
            <a:off x="352425" y="1991593"/>
            <a:ext cx="11487150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panose="05000000000000000000" pitchFamily="2" charset="2"/>
              <a:buChar char="§"/>
              <a:defRPr kern="1200" baseline="0">
                <a:solidFill>
                  <a:srgbClr val="4A5C66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marL="542925" indent="-2762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9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8096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0763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3430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Vermischungssymbol „/“ ist nicht eindeutig</a:t>
            </a:r>
          </a:p>
          <a:p>
            <a:pPr lvl="1"/>
            <a:r>
              <a:rPr lang="de-DE" sz="1800" dirty="0"/>
              <a:t>Rekombinationsverfahren</a:t>
            </a:r>
          </a:p>
          <a:p>
            <a:pPr lvl="1"/>
            <a:endParaRPr lang="de-DE" sz="1800" dirty="0"/>
          </a:p>
          <a:p>
            <a:pPr lvl="1"/>
            <a:endParaRPr lang="de-DE" sz="1800" dirty="0"/>
          </a:p>
          <a:p>
            <a:r>
              <a:rPr lang="de-DE" sz="1800" dirty="0"/>
              <a:t>Mutationsverfahren nicht angegeben</a:t>
            </a:r>
          </a:p>
          <a:p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→ Notation um relevante Details ergänzen bzw. vervollständigen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5997702-CF95-4A86-956F-9AE5173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Rechenberg-</a:t>
            </a:r>
            <a:r>
              <a:rPr lang="de-DE" dirty="0" err="1"/>
              <a:t>Schwefel‘sche</a:t>
            </a:r>
            <a:r>
              <a:rPr lang="de-DE" dirty="0"/>
              <a:t> Notation – Uneindeutigkeit</a:t>
            </a:r>
          </a:p>
        </p:txBody>
      </p:sp>
    </p:spTree>
    <p:extLst>
      <p:ext uri="{BB962C8B-B14F-4D97-AF65-F5344CB8AC3E}">
        <p14:creationId xmlns:p14="http://schemas.microsoft.com/office/powerpoint/2010/main" val="2807877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platzhalter 3">
            <a:extLst>
              <a:ext uri="{FF2B5EF4-FFF2-40B4-BE49-F238E27FC236}">
                <a16:creationId xmlns:a16="http://schemas.microsoft.com/office/drawing/2014/main" id="{197FB923-CD22-43D6-9B23-250E0B768933}"/>
              </a:ext>
            </a:extLst>
          </p:cNvPr>
          <p:cNvSpPr txBox="1">
            <a:spLocks/>
          </p:cNvSpPr>
          <p:nvPr/>
        </p:nvSpPr>
        <p:spPr bwMode="auto">
          <a:xfrm>
            <a:off x="352425" y="1991593"/>
            <a:ext cx="11487150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panose="05000000000000000000" pitchFamily="2" charset="2"/>
              <a:buChar char="§"/>
              <a:defRPr kern="1200" baseline="0">
                <a:solidFill>
                  <a:srgbClr val="4A5C66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marL="542925" indent="-2762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9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8096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0763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3430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Statistische Gleichverteilung</a:t>
            </a:r>
          </a:p>
          <a:p>
            <a:pPr lvl="1"/>
            <a:r>
              <a:rPr lang="de-DE" sz="1800" dirty="0"/>
              <a:t>Gleiche Wahrscheinlichkeit für alle Ausprägungen</a:t>
            </a:r>
          </a:p>
          <a:p>
            <a:pPr lvl="1"/>
            <a:r>
              <a:rPr lang="de-DE" sz="1800" dirty="0"/>
              <a:t>Unabhängig von der individuellen Qualität</a:t>
            </a:r>
          </a:p>
          <a:p>
            <a:pPr lvl="1"/>
            <a:r>
              <a:rPr lang="de-DE" sz="1800" dirty="0"/>
              <a:t>Elternselektion</a:t>
            </a:r>
          </a:p>
          <a:p>
            <a:pPr lvl="1"/>
            <a:r>
              <a:rPr lang="de-DE" sz="1800" dirty="0"/>
              <a:t>Rekombination</a:t>
            </a:r>
          </a:p>
          <a:p>
            <a:pPr lvl="1"/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Statistische Normalverteilung</a:t>
            </a:r>
          </a:p>
          <a:p>
            <a:pPr lvl="1"/>
            <a:r>
              <a:rPr lang="de-DE" sz="1800" dirty="0"/>
              <a:t>Wahrscheinlichkeit beim Erwartungswert höher</a:t>
            </a:r>
          </a:p>
          <a:p>
            <a:pPr lvl="1"/>
            <a:r>
              <a:rPr lang="de-DE" sz="1800" dirty="0"/>
              <a:t>Mutation</a:t>
            </a:r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5997702-CF95-4A86-956F-9AE5173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Statistische Verteilungen</a:t>
            </a:r>
          </a:p>
        </p:txBody>
      </p:sp>
    </p:spTree>
    <p:extLst>
      <p:ext uri="{BB962C8B-B14F-4D97-AF65-F5344CB8AC3E}">
        <p14:creationId xmlns:p14="http://schemas.microsoft.com/office/powerpoint/2010/main" val="2452799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106000"/>
                  <a:buFont typeface="Wingdings" panose="05000000000000000000" pitchFamily="2" charset="2"/>
                  <a:buChar char="§"/>
                  <a:defRPr kern="1200" baseline="0">
                    <a:solidFill>
                      <a:srgbClr val="4A5C66"/>
                    </a:solidFill>
                    <a:latin typeface="Arial" pitchFamily="34" charset="0"/>
                    <a:ea typeface="MS PGothic" panose="020B0600070205080204" pitchFamily="34" charset="-128"/>
                    <a:cs typeface="Arial" pitchFamily="34" charset="0"/>
                  </a:defRPr>
                </a:lvl1pPr>
                <a:lvl2pPr marL="542925" indent="-2762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9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2pPr>
                <a:lvl3pPr marL="8096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3pPr>
                <a:lvl4pPr marL="10763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4pPr>
                <a:lvl5pPr marL="13430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800" dirty="0"/>
                  <a:t>Mittelwert: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de-DE" sz="1800" b="0" dirty="0"/>
              </a:p>
              <a:p>
                <a:r>
                  <a:rPr lang="de-DE" sz="1800" dirty="0"/>
                  <a:t>Varianz: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nary>
                  </m:oMath>
                </a14:m>
                <a:endParaRPr lang="de-DE" sz="1800" dirty="0"/>
              </a:p>
              <a:p>
                <a:r>
                  <a:rPr lang="de-DE" sz="1800" dirty="0"/>
                  <a:t>Standardabweichung: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de-DE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de-DE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sz="1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nary>
                      </m:e>
                    </m:rad>
                  </m:oMath>
                </a14:m>
                <a:endParaRPr lang="de-DE" sz="1800" b="0" dirty="0"/>
              </a:p>
              <a:p>
                <a:r>
                  <a:rPr lang="de-DE" sz="1800" dirty="0"/>
                  <a:t>Verteilungsfunktion: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nary>
                      <m:nary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  <m:e>
                        <m:sSup>
                          <m:sSup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de-DE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8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de-DE" sz="1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de-DE" sz="1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sup>
                        </m:sSup>
                      </m:e>
                    </m:nary>
                  </m:oMath>
                </a14:m>
                <a:endParaRPr lang="de-DE" sz="1800" dirty="0"/>
              </a:p>
              <a:p>
                <a:r>
                  <a:rPr lang="de-DE" sz="1800" dirty="0"/>
                  <a:t>Dichtefunktion / Wahrscheinlichkeitsdichte: 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de-DE" sz="1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endParaRPr lang="de-DE" sz="1800" dirty="0"/>
              </a:p>
              <a:p>
                <a:endParaRPr lang="de-DE" sz="1800" dirty="0"/>
              </a:p>
              <a:p>
                <a:r>
                  <a:rPr lang="de-DE" sz="1800" dirty="0"/>
                  <a:t>Teilfläche unterhalb der Dichtefunktion: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de-DE" sz="1800" dirty="0"/>
              </a:p>
              <a:p>
                <a:endParaRPr lang="de-DE" sz="1800" dirty="0"/>
              </a:p>
              <a:p>
                <a:r>
                  <a:rPr lang="de-DE" sz="1800" dirty="0"/>
                  <a:t>→ Normalverteilung: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1800" dirty="0"/>
              </a:p>
            </p:txBody>
          </p:sp>
        </mc:Choice>
        <mc:Fallback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blipFill>
                <a:blip r:embed="rId2"/>
                <a:stretch>
                  <a:fillRect l="-425" t="-8924" b="-240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35997702-CF95-4A86-956F-9AE5173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Normalverteilung</a:t>
            </a:r>
          </a:p>
        </p:txBody>
      </p:sp>
      <p:pic>
        <p:nvPicPr>
          <p:cNvPr id="6" name="Grafik 5" descr="Ein Bild, das Text, Elektronik enthält.&#10;&#10;Automatisch generierte Beschreibung">
            <a:extLst>
              <a:ext uri="{FF2B5EF4-FFF2-40B4-BE49-F238E27FC236}">
                <a16:creationId xmlns:a16="http://schemas.microsoft.com/office/drawing/2014/main" id="{B4055453-3841-4AE9-8A0E-733FE2927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363" y="1991593"/>
            <a:ext cx="3209243" cy="194159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6F7FEF7-607C-4208-BC4E-ACC979BFF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7602" y="4296003"/>
            <a:ext cx="2761004" cy="176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966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106000"/>
                  <a:buFont typeface="Wingdings" panose="05000000000000000000" pitchFamily="2" charset="2"/>
                  <a:buChar char="§"/>
                  <a:defRPr kern="1200" baseline="0">
                    <a:solidFill>
                      <a:srgbClr val="4A5C66"/>
                    </a:solidFill>
                    <a:latin typeface="Arial" pitchFamily="34" charset="0"/>
                    <a:ea typeface="MS PGothic" panose="020B0600070205080204" pitchFamily="34" charset="-128"/>
                    <a:cs typeface="Arial" pitchFamily="34" charset="0"/>
                  </a:defRPr>
                </a:lvl1pPr>
                <a:lvl2pPr marL="542925" indent="-2762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9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2pPr>
                <a:lvl3pPr marL="8096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3pPr>
                <a:lvl4pPr marL="10763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4pPr>
                <a:lvl5pPr marL="13430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800" dirty="0"/>
                  <a:t>Zum Ablesen der Wahrscheinlichkeiten</a:t>
                </a:r>
              </a:p>
              <a:p>
                <a:endParaRPr lang="de-DE" sz="18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180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de-DE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1800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</m:oMath>
                </a14:m>
                <a:endParaRPr lang="de-DE" sz="1800" dirty="0"/>
              </a:p>
              <a:p>
                <a:endParaRPr lang="de-DE" sz="1800" b="0" i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800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</m:oMath>
                </a14:m>
                <a:r>
                  <a:rPr lang="de-DE" sz="1800" dirty="0"/>
                  <a:t> ablesen aus Standardnormalverteilungstabelle</a:t>
                </a:r>
              </a:p>
              <a:p>
                <a:pPr marL="0" indent="0">
                  <a:buNone/>
                </a:pPr>
                <a:endParaRPr lang="de-DE" sz="1800" dirty="0"/>
              </a:p>
              <a:p>
                <a:pPr marL="0" indent="0">
                  <a:buNone/>
                </a:pPr>
                <a:endParaRPr lang="de-DE" sz="1800" dirty="0"/>
              </a:p>
              <a:p>
                <a:endParaRPr lang="de-DE" sz="1800" dirty="0"/>
              </a:p>
              <a:p>
                <a:endParaRPr lang="de-DE" sz="1800" dirty="0"/>
              </a:p>
            </p:txBody>
          </p:sp>
        </mc:Choice>
        <mc:Fallback xmlns="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blipFill>
                <a:blip r:embed="rId2"/>
                <a:stretch>
                  <a:fillRect l="-425" t="-85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35997702-CF95-4A86-956F-9AE5173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Standardnormalverteilung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221FA8E9-B5F9-470F-9FFB-AFBFF7DD3C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275260"/>
              </p:ext>
            </p:extLst>
          </p:nvPr>
        </p:nvGraphicFramePr>
        <p:xfrm>
          <a:off x="6505575" y="-1"/>
          <a:ext cx="5686417" cy="6486522"/>
        </p:xfrm>
        <a:graphic>
          <a:graphicData uri="http://schemas.openxmlformats.org/drawingml/2006/table">
            <a:tbl>
              <a:tblPr/>
              <a:tblGrid>
                <a:gridCol w="516947">
                  <a:extLst>
                    <a:ext uri="{9D8B030D-6E8A-4147-A177-3AD203B41FA5}">
                      <a16:colId xmlns:a16="http://schemas.microsoft.com/office/drawing/2014/main" val="2927550982"/>
                    </a:ext>
                  </a:extLst>
                </a:gridCol>
                <a:gridCol w="516947">
                  <a:extLst>
                    <a:ext uri="{9D8B030D-6E8A-4147-A177-3AD203B41FA5}">
                      <a16:colId xmlns:a16="http://schemas.microsoft.com/office/drawing/2014/main" val="2640563454"/>
                    </a:ext>
                  </a:extLst>
                </a:gridCol>
                <a:gridCol w="516947">
                  <a:extLst>
                    <a:ext uri="{9D8B030D-6E8A-4147-A177-3AD203B41FA5}">
                      <a16:colId xmlns:a16="http://schemas.microsoft.com/office/drawing/2014/main" val="3786190265"/>
                    </a:ext>
                  </a:extLst>
                </a:gridCol>
                <a:gridCol w="516947">
                  <a:extLst>
                    <a:ext uri="{9D8B030D-6E8A-4147-A177-3AD203B41FA5}">
                      <a16:colId xmlns:a16="http://schemas.microsoft.com/office/drawing/2014/main" val="787077355"/>
                    </a:ext>
                  </a:extLst>
                </a:gridCol>
                <a:gridCol w="516947">
                  <a:extLst>
                    <a:ext uri="{9D8B030D-6E8A-4147-A177-3AD203B41FA5}">
                      <a16:colId xmlns:a16="http://schemas.microsoft.com/office/drawing/2014/main" val="3839882903"/>
                    </a:ext>
                  </a:extLst>
                </a:gridCol>
                <a:gridCol w="516947">
                  <a:extLst>
                    <a:ext uri="{9D8B030D-6E8A-4147-A177-3AD203B41FA5}">
                      <a16:colId xmlns:a16="http://schemas.microsoft.com/office/drawing/2014/main" val="3968519890"/>
                    </a:ext>
                  </a:extLst>
                </a:gridCol>
                <a:gridCol w="516947">
                  <a:extLst>
                    <a:ext uri="{9D8B030D-6E8A-4147-A177-3AD203B41FA5}">
                      <a16:colId xmlns:a16="http://schemas.microsoft.com/office/drawing/2014/main" val="1702399083"/>
                    </a:ext>
                  </a:extLst>
                </a:gridCol>
                <a:gridCol w="516947">
                  <a:extLst>
                    <a:ext uri="{9D8B030D-6E8A-4147-A177-3AD203B41FA5}">
                      <a16:colId xmlns:a16="http://schemas.microsoft.com/office/drawing/2014/main" val="815619911"/>
                    </a:ext>
                  </a:extLst>
                </a:gridCol>
                <a:gridCol w="516947">
                  <a:extLst>
                    <a:ext uri="{9D8B030D-6E8A-4147-A177-3AD203B41FA5}">
                      <a16:colId xmlns:a16="http://schemas.microsoft.com/office/drawing/2014/main" val="967049931"/>
                    </a:ext>
                  </a:extLst>
                </a:gridCol>
                <a:gridCol w="516947">
                  <a:extLst>
                    <a:ext uri="{9D8B030D-6E8A-4147-A177-3AD203B41FA5}">
                      <a16:colId xmlns:a16="http://schemas.microsoft.com/office/drawing/2014/main" val="208096598"/>
                    </a:ext>
                  </a:extLst>
                </a:gridCol>
                <a:gridCol w="516947">
                  <a:extLst>
                    <a:ext uri="{9D8B030D-6E8A-4147-A177-3AD203B41FA5}">
                      <a16:colId xmlns:a16="http://schemas.microsoft.com/office/drawing/2014/main" val="1365573138"/>
                    </a:ext>
                  </a:extLst>
                </a:gridCol>
              </a:tblGrid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/>
                        <a:t>z</a:t>
                      </a:r>
                      <a:endParaRPr lang="de-DE" sz="800" dirty="0"/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/>
                        <a:t>0</a:t>
                      </a:r>
                      <a:endParaRPr lang="de-DE" sz="800" dirty="0"/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/>
                        <a:t>0,01</a:t>
                      </a:r>
                      <a:endParaRPr lang="de-DE" sz="800" dirty="0"/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/>
                        <a:t>0,02</a:t>
                      </a:r>
                      <a:endParaRPr lang="de-DE" sz="800" dirty="0"/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/>
                        <a:t>0,03</a:t>
                      </a:r>
                      <a:endParaRPr lang="de-DE" sz="800" dirty="0"/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/>
                        <a:t>0,04</a:t>
                      </a:r>
                      <a:endParaRPr lang="de-DE" sz="800" dirty="0"/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/>
                        <a:t>0,05</a:t>
                      </a:r>
                      <a:endParaRPr lang="de-DE" sz="800" dirty="0"/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/>
                        <a:t>0,06</a:t>
                      </a:r>
                      <a:endParaRPr lang="de-DE" sz="800" dirty="0"/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/>
                        <a:t>0,07</a:t>
                      </a:r>
                      <a:endParaRPr lang="de-DE" sz="800" dirty="0"/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/>
                        <a:t>0,08</a:t>
                      </a:r>
                      <a:endParaRPr lang="de-DE" sz="800" dirty="0"/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/>
                        <a:t>0,09</a:t>
                      </a:r>
                      <a:endParaRPr lang="de-DE" sz="800" dirty="0"/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504976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0,0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0,50000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0,50399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0,50798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0,51197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0,51595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0,51994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0,52392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0,52790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0,53188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0,53586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929297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0,1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0,53983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0,54380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0,54776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0,55172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0,55567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0,55962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0,56356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0,56749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0,57142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0,57535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035960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0,2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0,57926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0,58317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0,58706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0,59095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0,59483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0,59871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0,60257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0,60642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0,61026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0,61409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36925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0,3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0,61791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0,62172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0,62552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0,62930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0,63307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0,63683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0,64058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0,64431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0,64803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0,65173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148788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0,4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0,65542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0,65910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0,66276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0,66640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0,67003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0,67364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0,67724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0,68082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0,68439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0,68793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333700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0,5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0,69146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0,69497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0,69847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0,70194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0,70540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0,70884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0,71226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0,71566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0,71904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0,72240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380916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0,6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0,72575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0,72907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0,73237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0,73565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0,73891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0,74215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0,74537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0,74857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0,75175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0,75490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09351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0,7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0,75804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0,76115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0,76424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0,76730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0,77035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0,77337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0,77637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0,77935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0,78230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0,78524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997318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0,8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0,78814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0,79103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0,79389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0,79673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0,79955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0,80234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0,80511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0,80785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0,81057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0,81327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311256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0,9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0,81594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0,81859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0,82121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0,82381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0,82639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0,82894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0,83147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0,83398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0,83646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0,83891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022555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>
                          <a:effectLst/>
                        </a:rPr>
                        <a:t>1,0</a:t>
                      </a:r>
                      <a:endParaRPr lang="de-DE" sz="80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0,84134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0,84375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0,84614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0,84849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0,85083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0,85314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0,85543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0,85769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0,85993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0,86214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892436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1,1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0,86433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0,86650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0,86864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0,87076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0,87286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0,87493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0,87698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0,87900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0,88100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0,88298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194108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1,2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0,88493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0,88686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0,88877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0,89065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0,89251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0,89435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0,89617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0,89796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0,89973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0,90147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332277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1,3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0,90320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0,90490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0,90658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0,90824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0,90988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0,91149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0,91309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0,91466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0,91621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0,91774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279335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1,4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0,91924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0,92073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0,92220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0,92364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0,92507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0,92647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0,92785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0,92922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0,93056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0,93189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321189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1,5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0,93319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0,93448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0,93574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0,93699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0,93822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0,93943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0,94062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0,94179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0,94295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0,94408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113108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1,6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0,94520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0,94630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0,94738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0,94845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0,94950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0,95053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0,95154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0,95254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0,95352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0,95449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17345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1,7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0,95543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0,95637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0,95728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0,95818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0,95907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0,95994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0,96080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0,96164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0,96246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0,96327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177855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1,8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0,96407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0,96485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0,96562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0,96638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0,96712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0,96784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0,96856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0,96926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0,96995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0,97062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702628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1,9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0,97128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0,97193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0,97257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0,97320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0,97381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0,97441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0,97500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0,97558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0,97615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0,97670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14447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>
                          <a:effectLst/>
                        </a:rPr>
                        <a:t>2,0</a:t>
                      </a:r>
                      <a:endParaRPr lang="de-DE" sz="80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0,97725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0,97778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0,97831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0,97882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0,97932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0,97982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0,98030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0,98077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0,98124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0,98169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24954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2,1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0,98214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0,98257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0,98300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0,98341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0,98382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0,98422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0,98461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0,98500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0,98537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0,98574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189689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>
                          <a:effectLst/>
                        </a:rPr>
                        <a:t>2,2</a:t>
                      </a:r>
                      <a:endParaRPr lang="de-DE" sz="80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0,98610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0,98645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0,98679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0,98713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0,98745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0,98778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0,98809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0,98840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0,98870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0,98899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65900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2,3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0,98928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0,98956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0,98983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0,99010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0,99036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0,99061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0,99086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0,99111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0,99134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0,99158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793767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2,4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0,99180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0,99202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0,99224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0,99245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0,99266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0,99286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0,99305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0,99324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0,99343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0,99361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000427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>
                          <a:effectLst/>
                        </a:rPr>
                        <a:t>2,5</a:t>
                      </a:r>
                      <a:endParaRPr lang="de-DE" sz="80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0,99379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0,99396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0,99413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0,99430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0,99446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0,99461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0,99477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0,99492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0,99506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0,99520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624103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2,6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0,99534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0,99547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0,99560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0,99573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0,99585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0,99598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0,99609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0,99621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0,99632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0,99643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197581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2,7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0,99653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0,99664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0,99674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0,99683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0,99693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0,99702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0,99711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0,99720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0,99728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0,99736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3465175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>
                          <a:effectLst/>
                        </a:rPr>
                        <a:t>2,8</a:t>
                      </a:r>
                      <a:endParaRPr lang="de-DE" sz="80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0,99744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0,99752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0,99760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0,99767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0,99774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0,99781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0,99788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0,99795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0,99801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0,99807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260785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2,9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0,99813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0,99819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0,99825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0,99831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0,99836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0,99841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0,99846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0,99851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0,99856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0,99861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24215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>
                          <a:effectLst/>
                        </a:rPr>
                        <a:t>3,0</a:t>
                      </a:r>
                      <a:endParaRPr lang="de-DE" sz="80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0,99865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0,99869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0,99874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0,99878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0,99882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0,99886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0,99889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0,99893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0,99896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0,99900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9288829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3,1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0,99903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0,99906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0,99910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0,99913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0,99916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0,99918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0,99921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0,99924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0,99926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0,99929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953656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3,2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0,99931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0,99934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0,99936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0,99938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0,99940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0,99942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0,99944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0,99946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0,99948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0,99950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07653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3,3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0,99952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0,99953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0,99955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0,99957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0,99958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0,99960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0,99961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0,99962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0,99964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0,99965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288811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3,4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0,99966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0,99968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0,99969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0,99970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0,99971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0,99972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0,99973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0,99974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0,99975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0,99976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2540303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3,5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0,99977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0,99978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0,99978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0,99979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0,99980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0,99981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0,99981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0,99982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0,99983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0,99983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800162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3,6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0,99984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0,99985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0,99985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0,99986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0,99986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0,99987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0,99987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0,99988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0,99988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0,99989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753837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3,7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0,99989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0,99990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0,99991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0,99992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70954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3,8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0,99993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0,99994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0,99995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595004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3,9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0,99995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0,99996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0,99997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880428"/>
                  </a:ext>
                </a:extLst>
              </a:tr>
              <a:tr h="154441">
                <a:tc>
                  <a:txBody>
                    <a:bodyPr/>
                    <a:lstStyle/>
                    <a:p>
                      <a:pPr algn="ctr"/>
                      <a:r>
                        <a:rPr lang="de-DE" sz="800" b="1" dirty="0">
                          <a:effectLst/>
                        </a:rPr>
                        <a:t>4,0</a:t>
                      </a:r>
                      <a:endParaRPr lang="de-DE" sz="800" dirty="0">
                        <a:effectLst/>
                      </a:endParaRP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0,99997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0,99997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/>
                        <a:t>0,99998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800" dirty="0"/>
                        <a:t>0,99998</a:t>
                      </a:r>
                    </a:p>
                  </a:txBody>
                  <a:tcPr marL="13887" marR="13887" marT="13887" marB="1388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707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9055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106000"/>
                  <a:buFont typeface="Wingdings" panose="05000000000000000000" pitchFamily="2" charset="2"/>
                  <a:buChar char="§"/>
                  <a:defRPr kern="1200" baseline="0">
                    <a:solidFill>
                      <a:srgbClr val="4A5C66"/>
                    </a:solidFill>
                    <a:latin typeface="Arial" pitchFamily="34" charset="0"/>
                    <a:ea typeface="MS PGothic" panose="020B0600070205080204" pitchFamily="34" charset="-128"/>
                    <a:cs typeface="Arial" pitchFamily="34" charset="0"/>
                  </a:defRPr>
                </a:lvl1pPr>
                <a:lvl2pPr marL="542925" indent="-2762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9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2pPr>
                <a:lvl3pPr marL="8096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3pPr>
                <a:lvl4pPr marL="10763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4pPr>
                <a:lvl5pPr marL="13430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800" dirty="0"/>
                  <a:t>Standardabweichung festlegen</a:t>
                </a:r>
              </a:p>
              <a:p>
                <a:pPr marL="0" indent="0">
                  <a:buNone/>
                </a:pPr>
                <a:endParaRPr lang="de-DE" sz="1800" dirty="0"/>
              </a:p>
              <a:p>
                <a:r>
                  <a:rPr lang="de-DE" sz="1800" dirty="0"/>
                  <a:t>Addieren einer Zufallszahl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(0,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800" dirty="0"/>
                  <a:t> auf jeden Vektorwert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𝑛𝑒𝑢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𝑎𝑙𝑡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(0,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1800" dirty="0"/>
              </a:p>
              <a:p>
                <a:endParaRPr lang="de-DE" sz="1800" dirty="0"/>
              </a:p>
              <a:p>
                <a:endParaRPr lang="de-DE" sz="1800" dirty="0"/>
              </a:p>
              <a:p>
                <a:r>
                  <a:rPr lang="de-DE" sz="1800" dirty="0"/>
                  <a:t>Anpassen der Standardabweichung nach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de-DE" sz="1800" dirty="0"/>
                  <a:t>-Regel</a:t>
                </a:r>
              </a:p>
              <a:p>
                <a:pPr lvl="1"/>
                <a:r>
                  <a:rPr lang="de-DE" sz="1800" dirty="0"/>
                  <a:t>Qualitätsverbesserung durch Mutation</a:t>
                </a:r>
                <a:br>
                  <a:rPr lang="de-DE" sz="1800" dirty="0"/>
                </a:br>
                <a:r>
                  <a:rPr lang="de-DE" sz="1800" dirty="0"/>
                  <a:t>sollte bei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de-DE" sz="1800" dirty="0"/>
                  <a:t> der Nachkommen erreicht werden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de-DE" sz="1800" dirty="0"/>
                  <a:t> → Schrittweite erhöhen (empfohlen: Faktor 1,22)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de-DE" sz="1800" dirty="0"/>
                  <a:t> → Schrittweite verringern (empfohlen: Faktor 0,82)</a:t>
                </a:r>
              </a:p>
              <a:p>
                <a:endParaRPr lang="de-DE" sz="1800" dirty="0"/>
              </a:p>
            </p:txBody>
          </p:sp>
        </mc:Choice>
        <mc:Fallback xmlns="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blipFill>
                <a:blip r:embed="rId2"/>
                <a:stretch>
                  <a:fillRect l="-425" t="-85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35997702-CF95-4A86-956F-9AE5173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Mutative Schrittweitenregelung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</p:spPr>
            <p:txBody>
              <a:bodyPr/>
              <a:lstStyle/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mutation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individuen</a:t>
                </a:r>
                <a:r>
                  <a:rPr lang="de-DE" sz="500" dirty="0">
                    <a:solidFill>
                      <a:srgbClr val="0070C0"/>
                    </a:solidFill>
                  </a:rPr>
                  <a:t>[1,…,</a:t>
                </a:r>
                <a:r>
                  <a:rPr lang="de-DE" sz="500" b="0" dirty="0">
                    <a:solidFill>
                      <a:srgbClr val="4A5C6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], </a:t>
                </a:r>
                <a14:m>
                  <m:oMath xmlns:m="http://schemas.openxmlformats.org/officeDocument/2006/math">
                    <m:r>
                      <a:rPr lang="de-DE" sz="5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, n)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	</a:t>
                </a:r>
                <a:r>
                  <a:rPr lang="de-DE" sz="500" dirty="0"/>
                  <a:t>mutierteIndividuen &lt;- []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for</a:t>
                </a:r>
                <a:r>
                  <a:rPr lang="de-DE" sz="500" dirty="0"/>
                  <a:t> i &lt;- 1...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individuum</a:t>
                </a:r>
                <a:r>
                  <a:rPr lang="de-DE" sz="500" dirty="0"/>
                  <a:t> &lt;- </a:t>
                </a:r>
                <a:r>
                  <a:rPr lang="de-DE" sz="500" dirty="0" err="1"/>
                  <a:t>individuen</a:t>
                </a:r>
                <a:r>
                  <a:rPr lang="de-DE" sz="500" dirty="0"/>
                  <a:t>[i]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mutiertesIndividuum</a:t>
                </a:r>
                <a:r>
                  <a:rPr lang="de-DE" sz="500" dirty="0"/>
                  <a:t> &lt;- [1…n]		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	</a:t>
                </a:r>
                <a:r>
                  <a:rPr lang="de-DE" sz="500" dirty="0" err="1"/>
                  <a:t>for</a:t>
                </a:r>
                <a:r>
                  <a:rPr lang="de-DE" sz="500" dirty="0"/>
                  <a:t> j &lt;- 1,..,n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		z &lt;- Zufallszahl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(0,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		</a:t>
                </a:r>
                <a:r>
                  <a:rPr lang="de-DE" sz="500" dirty="0" err="1"/>
                  <a:t>mutiertesIndividuum</a:t>
                </a:r>
                <a:r>
                  <a:rPr lang="de-DE" sz="500" dirty="0"/>
                  <a:t>[j] &lt;- </a:t>
                </a:r>
                <a:r>
                  <a:rPr lang="de-DE" sz="500" dirty="0" err="1"/>
                  <a:t>individuum</a:t>
                </a:r>
                <a:r>
                  <a:rPr lang="de-DE" sz="500" dirty="0"/>
                  <a:t>[j] + z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mutierteIndividuen &lt;- mutierteIndividuen + </a:t>
                </a:r>
                <a:r>
                  <a:rPr lang="de-DE" sz="500" dirty="0" err="1"/>
                  <a:t>mutiertesIndividuum</a:t>
                </a: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mutierteIndividuen</a:t>
                </a:r>
              </a:p>
              <a:p>
                <a:pPr marL="0" indent="0" defTabSz="180000">
                  <a:buNone/>
                </a:pP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berechneAnteilVerbesserungen</a:t>
                </a:r>
                <a:r>
                  <a:rPr lang="de-DE" sz="500" dirty="0">
                    <a:solidFill>
                      <a:srgbClr val="0070C0"/>
                    </a:solidFill>
                  </a:rPr>
                  <a:t>(startIndividuen[1,...,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], mutierteIndividuen[1,...,</a:t>
                </a:r>
                <a14:m>
                  <m:oMath xmlns:m="http://schemas.openxmlformats.org/officeDocument/2006/math">
                    <m:r>
                      <a:rPr lang="de-DE" sz="5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])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verbesserungen</a:t>
                </a:r>
                <a:r>
                  <a:rPr lang="de-DE" sz="500" dirty="0"/>
                  <a:t> &lt;- 0	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for</a:t>
                </a:r>
                <a:r>
                  <a:rPr lang="de-DE" sz="500" dirty="0"/>
                  <a:t> i &lt;- 1...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if</a:t>
                </a:r>
                <a:r>
                  <a:rPr lang="de-DE" sz="500" dirty="0"/>
                  <a:t> </a:t>
                </a:r>
                <a:r>
                  <a:rPr lang="de-DE" sz="500" dirty="0" err="1"/>
                  <a:t>qualitaet</a:t>
                </a:r>
                <a:r>
                  <a:rPr lang="de-DE" sz="500" dirty="0"/>
                  <a:t>(mutierteIndividuen[i]) &gt; </a:t>
                </a:r>
                <a:r>
                  <a:rPr lang="de-DE" sz="500" dirty="0" err="1"/>
                  <a:t>qualitaet</a:t>
                </a:r>
                <a:r>
                  <a:rPr lang="de-DE" sz="500" dirty="0"/>
                  <a:t>(</a:t>
                </a:r>
                <a:r>
                  <a:rPr lang="de-DE" sz="500" dirty="0" err="1"/>
                  <a:t>startIndividuen</a:t>
                </a:r>
                <a:r>
                  <a:rPr lang="de-DE" sz="500" dirty="0"/>
                  <a:t>[i])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	</a:t>
                </a:r>
                <a:r>
                  <a:rPr lang="de-DE" sz="500" dirty="0" err="1"/>
                  <a:t>verbesserungen</a:t>
                </a:r>
                <a:r>
                  <a:rPr lang="de-DE" sz="500" dirty="0"/>
                  <a:t> &lt;- </a:t>
                </a:r>
                <a:r>
                  <a:rPr lang="de-DE" sz="500" dirty="0" err="1"/>
                  <a:t>verbesserungen</a:t>
                </a:r>
                <a:r>
                  <a:rPr lang="de-DE" sz="500" dirty="0"/>
                  <a:t> + 1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</a:t>
                </a:r>
                <a:r>
                  <a:rPr lang="de-DE" sz="500" dirty="0" err="1"/>
                  <a:t>verbesserungen</a:t>
                </a:r>
                <a:r>
                  <a:rPr lang="de-DE" sz="500" dirty="0"/>
                  <a:t> /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passeStandardabweichungAn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, p)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c &lt;- 1.22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d &lt;- 0.82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if</a:t>
                </a:r>
                <a:r>
                  <a:rPr lang="de-DE" sz="500" dirty="0"/>
                  <a:t> p &gt;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5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5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5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c *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else</a:t>
                </a:r>
                <a:r>
                  <a:rPr lang="de-DE" sz="500" dirty="0"/>
                  <a:t> </a:t>
                </a:r>
                <a:r>
                  <a:rPr lang="de-DE" sz="500" dirty="0" err="1"/>
                  <a:t>if</a:t>
                </a:r>
                <a:r>
                  <a:rPr lang="de-DE" sz="500" dirty="0"/>
                  <a:t> p &lt;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5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5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5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d *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else</a:t>
                </a: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endParaRPr lang="de-DE" sz="500" dirty="0">
                  <a:solidFill>
                    <a:srgbClr val="00B050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B050"/>
                    </a:solidFill>
                  </a:rPr>
                  <a:t>algorithm Mutative-Schrittweitenregelung-ES()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>
                    <a:solidFill>
                      <a:srgbClr val="4A5C66"/>
                    </a:solidFill>
                  </a:rPr>
                  <a:t>iterationsLimit &lt;-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&lt;- 0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anzahl_eltern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anzahl_kinder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sz="500" dirty="0">
                    <a:solidFill>
                      <a:srgbClr val="4A5C66"/>
                    </a:solidFill>
                  </a:rPr>
                  <a:t>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anzahl_eltern</a:t>
                </a:r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>
                    <a:solidFill>
                      <a:srgbClr val="0070C0"/>
                    </a:solidFill>
                  </a:rPr>
                  <a:t>standardabweichung &lt;-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sz="5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500" dirty="0">
                  <a:solidFill>
                    <a:srgbClr val="0070C0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</a:t>
                </a:r>
                <a14:m>
                  <m:oMath xmlns:m="http://schemas.openxmlformats.org/officeDocument/2006/math">
                    <m:r>
                      <a:rPr lang="de-DE" sz="500" b="0" i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5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dirty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baue_population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4A5C66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500" dirty="0">
                    <a:solidFill>
                      <a:srgbClr val="4A5C66"/>
                    </a:solidFill>
                  </a:rPr>
                  <a:t>)</a:t>
                </a:r>
                <a:br>
                  <a:rPr lang="de-DE" sz="500" dirty="0">
                    <a:solidFill>
                      <a:srgbClr val="4A5C66"/>
                    </a:solidFill>
                  </a:rPr>
                </a:b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while</a:t>
                </a:r>
                <a:r>
                  <a:rPr lang="de-DE" sz="500" dirty="0">
                    <a:solidFill>
                      <a:srgbClr val="4A5C66"/>
                    </a:solidFill>
                  </a:rPr>
                  <a:t>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500" dirty="0">
                    <a:solidFill>
                      <a:srgbClr val="4A5C66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) &lt;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500" dirty="0">
                    <a:solidFill>
                      <a:srgbClr val="4A5C66"/>
                    </a:solidFill>
                  </a:rPr>
                  <a:t> and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iterationslimit</a:t>
                </a:r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500" dirty="0">
                    <a:solidFill>
                      <a:srgbClr val="4A5C66"/>
                    </a:solidFill>
                  </a:rPr>
                  <a:t> + 1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elternSelektion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anzahl_kinder</a:t>
                </a:r>
                <a:r>
                  <a:rPr lang="de-DE" sz="5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duplikation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500" dirty="0">
                    <a:solidFill>
                      <a:srgbClr val="4A5C66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5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	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mutierte_kinder</a:t>
                </a:r>
                <a:r>
                  <a:rPr lang="de-DE" sz="5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mutation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kinder</a:t>
                </a:r>
                <a:r>
                  <a:rPr lang="de-DE" sz="500" dirty="0">
                    <a:solidFill>
                      <a:srgbClr val="0070C0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standardabweichung</a:t>
                </a:r>
                <a:r>
                  <a:rPr lang="de-DE" sz="500" dirty="0">
                    <a:solidFill>
                      <a:srgbClr val="0070C0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individuengroesse</a:t>
                </a:r>
                <a:r>
                  <a:rPr lang="de-DE" sz="5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		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erfolgreiche_mutationen</a:t>
                </a:r>
                <a:r>
                  <a:rPr lang="de-DE" sz="5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berechneAnteilVerbesserungen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kinder</a:t>
                </a:r>
                <a:r>
                  <a:rPr lang="de-DE" sz="500" dirty="0">
                    <a:solidFill>
                      <a:srgbClr val="0070C0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mutierte_kinder</a:t>
                </a:r>
                <a:r>
                  <a:rPr lang="de-DE" sz="5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		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standardabweichung</a:t>
                </a:r>
                <a:r>
                  <a:rPr lang="de-DE" sz="5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passeStandardabweichungAn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standardabweichung</a:t>
                </a:r>
                <a:r>
                  <a:rPr lang="de-DE" sz="500" dirty="0">
                    <a:solidFill>
                      <a:srgbClr val="0070C0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erfolrgreiche_mutationen</a:t>
                </a:r>
                <a:r>
                  <a:rPr lang="de-DE" sz="5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selektion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mutierte_kinder</a:t>
                </a:r>
                <a:r>
                  <a:rPr lang="de-DE" sz="5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4A5C66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500" dirty="0">
                    <a:solidFill>
                      <a:srgbClr val="4A5C66"/>
                    </a:solidFill>
                  </a:rPr>
                  <a:t>) // oder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selektion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500" dirty="0">
                    <a:solidFill>
                      <a:srgbClr val="4A5C66"/>
                    </a:solidFill>
                  </a:rPr>
                  <a:t> +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mutierte_kinder</a:t>
                </a:r>
                <a:r>
                  <a:rPr lang="de-DE" sz="5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5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4A5C66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5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loesung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bestenSelektion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</a:t>
                </a:r>
                <a:r>
                  <a:rPr lang="de-DE" sz="500" dirty="0" err="1"/>
                  <a:t>loesung</a:t>
                </a:r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endParaRPr lang="de-DE" sz="500" dirty="0"/>
              </a:p>
            </p:txBody>
          </p:sp>
        </mc:Choice>
        <mc:Fallback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  <a:blipFill>
                <a:blip r:embed="rId3"/>
                <a:stretch>
                  <a:fillRect b="-28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6302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52425" y="1766656"/>
                <a:ext cx="11487150" cy="4530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106000"/>
                  <a:buFont typeface="Wingdings" panose="05000000000000000000" pitchFamily="2" charset="2"/>
                  <a:buChar char="§"/>
                  <a:defRPr kern="1200" baseline="0">
                    <a:solidFill>
                      <a:srgbClr val="4A5C66"/>
                    </a:solidFill>
                    <a:latin typeface="Arial" pitchFamily="34" charset="0"/>
                    <a:ea typeface="MS PGothic" panose="020B0600070205080204" pitchFamily="34" charset="-128"/>
                    <a:cs typeface="Arial" pitchFamily="34" charset="0"/>
                  </a:defRPr>
                </a:lvl1pPr>
                <a:lvl2pPr marL="542925" indent="-2762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9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2pPr>
                <a:lvl3pPr marL="8096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3pPr>
                <a:lvl4pPr marL="10763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4pPr>
                <a:lvl5pPr marL="13430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800" dirty="0"/>
                  <a:t>Chromosom nun Tupel</a:t>
                </a:r>
              </a:p>
              <a:p>
                <a:pPr lvl="1"/>
                <a:r>
                  <a:rPr lang="de-DE" sz="1800" dirty="0"/>
                  <a:t>Parameterausprägung</a:t>
                </a:r>
              </a:p>
              <a:p>
                <a:pPr lvl="1"/>
                <a:r>
                  <a:rPr lang="de-DE" sz="1800" dirty="0"/>
                  <a:t>Standardabweichung</a:t>
                </a:r>
              </a:p>
              <a:p>
                <a:pPr lvl="1"/>
                <a:r>
                  <a:rPr lang="de-DE" sz="1800" dirty="0"/>
                  <a:t>&lt;(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800" dirty="0"/>
                  <a:t>,…,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1800" dirty="0"/>
                  <a:t>),…,(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1800" dirty="0"/>
                  <a:t>,…,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de-DE" sz="1800" dirty="0"/>
                  <a:t>)&gt;</a:t>
                </a:r>
              </a:p>
              <a:p>
                <a:pPr marL="0" indent="0">
                  <a:buNone/>
                </a:pPr>
                <a:endParaRPr lang="de-DE" sz="1800" dirty="0"/>
              </a:p>
              <a:p>
                <a:r>
                  <a:rPr lang="de-DE" sz="1800" dirty="0"/>
                  <a:t>Eigenständige Anpassung der Schrittweite je Parameter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𝑛𝑒𝑢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𝑎𝑙𝑡</m:t>
                            </m:r>
                          </m:sub>
                        </m:sSub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m:rPr>
                                <m:sty m:val="p"/>
                              </m:rPr>
                              <a:rPr lang="de-DE" sz="18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</m:d>
                      </m:sup>
                    </m:sSup>
                  </m:oMath>
                </a14:m>
                <a:endParaRPr lang="de-DE" sz="1800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𝑛𝑒𝑢</m:t>
                            </m:r>
                          </m:sub>
                        </m:sSub>
                      </m:sub>
                    </m:sSub>
                    <m:r>
                      <a:rPr lang="de-DE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b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𝑎𝑙𝑡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(0, </m:t>
                    </m:r>
                    <m:sSub>
                      <m:sSub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de-DE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b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𝑛𝑒𝑢</m:t>
                        </m:r>
                      </m:sub>
                    </m:sSub>
                    <m:r>
                      <a:rPr lang="de-DE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1800" b="0" dirty="0"/>
              </a:p>
              <a:p>
                <a:pPr lvl="1"/>
                <a:endParaRPr lang="de-DE" sz="1800" dirty="0"/>
              </a:p>
              <a:p>
                <a:r>
                  <a:rPr lang="de-DE" sz="1800" b="0" dirty="0"/>
                  <a:t>Alternative: Miteinbezug der Generationszahl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𝑛𝑒𝑢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𝑎𝑙𝑡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∗1,5 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𝑜𝑑𝑒𝑟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𝑎𝑙𝑡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1,5</m:t>
                        </m:r>
                      </m:den>
                    </m:f>
                  </m:oMath>
                </a14:m>
                <a:endParaRPr lang="de-DE" sz="1800" dirty="0"/>
              </a:p>
              <a:p>
                <a:pPr lvl="1"/>
                <a14:m>
                  <m:oMath xmlns:m="http://schemas.openxmlformats.org/officeDocument/2006/math">
                    <m:r>
                      <a:rPr lang="de-DE" sz="1800" i="1">
                        <a:latin typeface="Cambria Math" panose="02040503050406030204" pitchFamily="18" charset="0"/>
                      </a:rPr>
                      <m:t>𝑆𝑐h𝑟𝑖𝑡𝑡𝑤𝑒𝑖𝑡𝑒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𝑘𝑜𝑛𝑠𝑡𝑎𝑛𝑡𝑒𝑠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sz="18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de-DE" sz="18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𝑛𝑒𝑢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𝑎𝑙𝑡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𝑆𝑐h𝑟𝑖𝑡𝑡𝑤𝑒𝑖𝑡𝑒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f>
                          <m:fPr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de-DE" sz="1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de-DE" sz="1800" b="0" dirty="0"/>
              </a:p>
              <a:p>
                <a:pPr lvl="1"/>
                <a:endParaRPr lang="de-DE" sz="1800" b="0" dirty="0"/>
              </a:p>
            </p:txBody>
          </p:sp>
        </mc:Choice>
        <mc:Fallback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425" y="1766656"/>
                <a:ext cx="11487150" cy="4530237"/>
              </a:xfrm>
              <a:prstGeom prst="rect">
                <a:avLst/>
              </a:prstGeom>
              <a:blipFill>
                <a:blip r:embed="rId2"/>
                <a:stretch>
                  <a:fillRect l="-425" t="-808" b="-457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35997702-CF95-4A86-956F-9AE5173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Selbstregulierende Schrittweitenanpassung je Vektorwert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</p:spPr>
            <p:txBody>
              <a:bodyPr/>
              <a:lstStyle/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baue_individuum</a:t>
                </a:r>
                <a:r>
                  <a:rPr lang="de-DE" sz="500" dirty="0">
                    <a:solidFill>
                      <a:srgbClr val="0070C0"/>
                    </a:solidFill>
                  </a:rPr>
                  <a:t>(n, </a:t>
                </a:r>
                <a14:m>
                  <m:oMath xmlns:m="http://schemas.openxmlformats.org/officeDocument/2006/math">
                    <m:r>
                      <a:rPr lang="de-DE" sz="5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	</a:t>
                </a:r>
                <a:r>
                  <a:rPr lang="de-DE" sz="500" dirty="0" err="1"/>
                  <a:t>individuum</a:t>
                </a:r>
                <a:r>
                  <a:rPr lang="de-DE" sz="500" dirty="0"/>
                  <a:t> &lt;- []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for</a:t>
                </a:r>
                <a:r>
                  <a:rPr lang="de-DE" sz="500" dirty="0"/>
                  <a:t> _ &lt;- 1...n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individuum</a:t>
                </a:r>
                <a:r>
                  <a:rPr lang="de-DE" sz="500" dirty="0"/>
                  <a:t> &lt;- </a:t>
                </a:r>
                <a:r>
                  <a:rPr lang="de-DE" sz="500" dirty="0" err="1"/>
                  <a:t>individuum</a:t>
                </a:r>
                <a:r>
                  <a:rPr lang="de-DE" sz="500" dirty="0"/>
                  <a:t> + (zufälliges </a:t>
                </a:r>
                <a14:m>
                  <m:oMath xmlns:m="http://schemas.openxmlformats.org/officeDocument/2006/math">
                    <m:r>
                      <a:rPr lang="de-DE" sz="5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5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b="0" i="1" dirty="0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de-DE" sz="500" dirty="0"/>
                  <a:t>, </a:t>
                </a:r>
                <a14:m>
                  <m:oMath xmlns:m="http://schemas.openxmlformats.org/officeDocument/2006/math">
                    <m:r>
                      <a:rPr lang="de-DE" sz="500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de-DE" sz="500" dirty="0"/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</a:t>
                </a:r>
                <a:r>
                  <a:rPr lang="de-DE" sz="500" dirty="0" err="1"/>
                  <a:t>individuum</a:t>
                </a:r>
                <a:endParaRPr lang="de-DE" sz="500" dirty="0"/>
              </a:p>
              <a:p>
                <a:pPr marL="0" indent="0" defTabSz="180000">
                  <a:buNone/>
                </a:pP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 err="1">
                    <a:solidFill>
                      <a:srgbClr val="0070C0"/>
                    </a:solidFill>
                  </a:rPr>
                  <a:t>algorithm</a:t>
                </a:r>
                <a:r>
                  <a:rPr lang="de-DE" sz="500" dirty="0">
                    <a:solidFill>
                      <a:srgbClr val="0070C0"/>
                    </a:solidFill>
                  </a:rPr>
                  <a:t>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baue_population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, n)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population</a:t>
                </a:r>
                <a:r>
                  <a:rPr lang="de-DE" sz="500" dirty="0"/>
                  <a:t> &lt;- []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for</a:t>
                </a:r>
                <a:r>
                  <a:rPr lang="de-DE" sz="500" dirty="0"/>
                  <a:t> i &lt;- 1...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individuum</a:t>
                </a:r>
                <a:r>
                  <a:rPr lang="de-DE" sz="500" dirty="0"/>
                  <a:t> &lt;- </a:t>
                </a:r>
                <a:r>
                  <a:rPr lang="de-DE" sz="500" dirty="0" err="1"/>
                  <a:t>baue_individuum</a:t>
                </a:r>
                <a:r>
                  <a:rPr lang="de-DE" sz="500" dirty="0"/>
                  <a:t>(n, zufälliges </a:t>
                </a:r>
                <a14:m>
                  <m:oMath xmlns:m="http://schemas.openxmlformats.org/officeDocument/2006/math">
                    <m:r>
                      <a:rPr lang="de-DE" sz="500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de-DE" sz="500" dirty="0"/>
                  <a:t> oder Initialwert)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population</a:t>
                </a:r>
                <a:r>
                  <a:rPr lang="de-DE" sz="500" dirty="0"/>
                  <a:t> &lt;- </a:t>
                </a:r>
                <a:r>
                  <a:rPr lang="de-DE" sz="500" dirty="0" err="1"/>
                  <a:t>population</a:t>
                </a:r>
                <a:r>
                  <a:rPr lang="de-DE" sz="500" dirty="0"/>
                  <a:t> + </a:t>
                </a:r>
                <a:r>
                  <a:rPr lang="de-DE" sz="500" dirty="0" err="1"/>
                  <a:t>individuum</a:t>
                </a: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</a:t>
                </a:r>
                <a:r>
                  <a:rPr lang="de-DE" sz="500" dirty="0" err="1"/>
                  <a:t>population</a:t>
                </a:r>
                <a:endParaRPr lang="de-DE" sz="500" dirty="0"/>
              </a:p>
              <a:p>
                <a:pPr marL="0" indent="0" defTabSz="180000">
                  <a:buNone/>
                </a:pPr>
                <a:endParaRPr lang="de-DE" sz="500" dirty="0">
                  <a:solidFill>
                    <a:srgbClr val="00B050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70C0"/>
                    </a:solidFill>
                  </a:rPr>
                  <a:t>algorithm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mutation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individuen</a:t>
                </a:r>
                <a:r>
                  <a:rPr lang="de-DE" sz="500" dirty="0">
                    <a:solidFill>
                      <a:srgbClr val="0070C0"/>
                    </a:solidFill>
                  </a:rPr>
                  <a:t>[1,...,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],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5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, n)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mutierteIndividuen &lt;- []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for</a:t>
                </a:r>
                <a:r>
                  <a:rPr lang="de-DE" sz="500" dirty="0"/>
                  <a:t> i &lt;- 1...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//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5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50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5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500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5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5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500" b="0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5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500" dirty="0"/>
                  <a:t>) = </a:t>
                </a:r>
                <a:r>
                  <a:rPr lang="de-DE" sz="500" dirty="0" err="1"/>
                  <a:t>indizes</a:t>
                </a:r>
                <a:r>
                  <a:rPr lang="de-DE" sz="500" dirty="0"/>
                  <a:t> (0, 1)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individuum</a:t>
                </a:r>
                <a:r>
                  <a:rPr lang="de-DE" sz="500" dirty="0"/>
                  <a:t> &lt;- </a:t>
                </a:r>
                <a:r>
                  <a:rPr lang="de-DE" sz="500" dirty="0" err="1"/>
                  <a:t>individuen</a:t>
                </a:r>
                <a:r>
                  <a:rPr lang="de-DE" sz="500" dirty="0"/>
                  <a:t>[i]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</a:t>
                </a:r>
                <a:r>
                  <a:rPr lang="de-DE" sz="500" dirty="0" err="1"/>
                  <a:t>mutiertesIndividuum</a:t>
                </a:r>
                <a:r>
                  <a:rPr lang="de-DE" sz="500" dirty="0"/>
                  <a:t> &lt;- []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	</a:t>
                </a:r>
                <a:r>
                  <a:rPr lang="de-DE" sz="500" dirty="0" err="1"/>
                  <a:t>for</a:t>
                </a:r>
                <a:r>
                  <a:rPr lang="de-DE" sz="500" dirty="0"/>
                  <a:t> j &lt;- 1,..,n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		</a:t>
                </a:r>
                <a:r>
                  <a:rPr lang="de-DE" sz="500" dirty="0" err="1"/>
                  <a:t>skalierung_standardabweichung_exponent</a:t>
                </a:r>
                <a:r>
                  <a:rPr lang="de-DE" sz="500" dirty="0"/>
                  <a:t> &lt;- Zufallszahl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(0,</m:t>
                    </m:r>
                    <m:r>
                      <m:rPr>
                        <m:sty m:val="p"/>
                      </m:rPr>
                      <a:rPr lang="de-DE" sz="5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		</a:t>
                </a:r>
                <a:r>
                  <a:rPr lang="de-DE" sz="500" dirty="0" err="1"/>
                  <a:t>skalierung_standardabweichung</a:t>
                </a:r>
                <a:r>
                  <a:rPr lang="de-DE" sz="500" dirty="0"/>
                  <a:t> &lt;-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5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5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DE" sz="500" b="0" i="1" smtClean="0">
                            <a:latin typeface="Cambria Math" panose="02040503050406030204" pitchFamily="18" charset="0"/>
                          </a:rPr>
                          <m:t>𝑠𝑘𝑎𝑙𝑖𝑒𝑟𝑢𝑛𝑔</m:t>
                        </m:r>
                        <m:r>
                          <m:rPr>
                            <m:lit/>
                          </m:rPr>
                          <a:rPr lang="de-DE" sz="500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de-DE" sz="500" b="0" i="1" smtClean="0">
                            <a:latin typeface="Cambria Math" panose="02040503050406030204" pitchFamily="18" charset="0"/>
                          </a:rPr>
                          <m:t>𝑠𝑡𝑎𝑛𝑑𝑎𝑟𝑑𝑎𝑏𝑤𝑒𝑖𝑐h𝑢𝑛𝑔</m:t>
                        </m:r>
                        <m:r>
                          <m:rPr>
                            <m:lit/>
                          </m:rPr>
                          <a:rPr lang="de-DE" sz="500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de-DE" sz="500" b="0" i="1" smtClean="0">
                            <a:latin typeface="Cambria Math" panose="02040503050406030204" pitchFamily="18" charset="0"/>
                          </a:rPr>
                          <m:t>𝑒𝑥𝑝𝑜𝑛𝑒𝑛𝑡</m:t>
                        </m:r>
                      </m:sup>
                    </m:sSup>
                  </m:oMath>
                </a14:m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		</a:t>
                </a:r>
                <a:r>
                  <a:rPr lang="de-DE" sz="500" dirty="0" err="1"/>
                  <a:t>mutiertesIndividuum</a:t>
                </a:r>
                <a:r>
                  <a:rPr lang="de-DE" sz="500" dirty="0"/>
                  <a:t>[j][1] &lt;- </a:t>
                </a:r>
                <a:r>
                  <a:rPr lang="de-DE" sz="500" dirty="0" err="1"/>
                  <a:t>individuum</a:t>
                </a:r>
                <a:r>
                  <a:rPr lang="de-DE" sz="500" dirty="0"/>
                  <a:t>[1] * </a:t>
                </a:r>
                <a:r>
                  <a:rPr lang="de-DE" sz="500" dirty="0" err="1"/>
                  <a:t>skalierung_standardabweichung</a:t>
                </a: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			z &lt;- Zufallszahl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(0,</m:t>
                    </m:r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𝑚𝑢𝑡𝑖𝑒𝑟𝑡𝑒𝑠𝐼𝑛𝑑𝑖𝑣𝑖𝑑𝑢𝑢𝑚</m:t>
                    </m:r>
                    <m:d>
                      <m:dPr>
                        <m:begChr m:val="["/>
                        <m:endChr m:val="]"/>
                        <m:ctrlPr>
                          <a:rPr lang="de-DE" sz="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5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de-DE" sz="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de-DE" sz="5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500" dirty="0"/>
                  <a:t> 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		</a:t>
                </a:r>
                <a:r>
                  <a:rPr lang="de-DE" sz="500" dirty="0" err="1"/>
                  <a:t>mutiertesIndividuum</a:t>
                </a:r>
                <a:r>
                  <a:rPr lang="de-DE" sz="500" dirty="0"/>
                  <a:t>[j][0] &lt;- </a:t>
                </a:r>
                <a:r>
                  <a:rPr lang="de-DE" sz="500" dirty="0" err="1"/>
                  <a:t>individuum</a:t>
                </a:r>
                <a:r>
                  <a:rPr lang="de-DE" sz="500" dirty="0"/>
                  <a:t>[0] + z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	mutierteIndividuen &lt;- mutierteIndividuen + </a:t>
                </a:r>
                <a:r>
                  <a:rPr lang="de-DE" sz="500" dirty="0" err="1"/>
                  <a:t>mutiertesIndividuum</a:t>
                </a:r>
                <a:endParaRPr lang="de-DE" sz="500" dirty="0"/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mutierteIndividuen</a:t>
                </a:r>
              </a:p>
              <a:p>
                <a:pPr marL="0" indent="0" defTabSz="180000">
                  <a:buNone/>
                </a:pPr>
                <a:endParaRPr lang="de-DE" sz="500" dirty="0">
                  <a:solidFill>
                    <a:srgbClr val="00B050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00B050"/>
                    </a:solidFill>
                  </a:rPr>
                  <a:t>algorithm Selbstregulierende-Schrittweitenanpassung-ES()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>
                    <a:solidFill>
                      <a:srgbClr val="4A5C66"/>
                    </a:solidFill>
                  </a:rPr>
                  <a:t>iterationsLimit &lt;-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&lt;- 0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anzahl_eltern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≥1</m:t>
                    </m:r>
                  </m:oMath>
                </a14:m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anzahl_kinder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de-DE" sz="500" dirty="0">
                    <a:solidFill>
                      <a:srgbClr val="4A5C66"/>
                    </a:solidFill>
                  </a:rPr>
                  <a:t>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anzahl_eltern</a:t>
                </a:r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schrittweitenanpassung</a:t>
                </a:r>
                <a:r>
                  <a:rPr lang="de-DE" sz="500" dirty="0">
                    <a:solidFill>
                      <a:srgbClr val="0070C0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5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de-DE" sz="5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500" dirty="0">
                  <a:solidFill>
                    <a:srgbClr val="0070C0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dirty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</a:t>
                </a:r>
                <a14:m>
                  <m:oMath xmlns:m="http://schemas.openxmlformats.org/officeDocument/2006/math">
                    <m:r>
                      <a:rPr lang="de-DE" sz="500" b="0" i="0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5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500" dirty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>
                    <a:solidFill>
                      <a:srgbClr val="0070C0"/>
                    </a:solidFill>
                  </a:rPr>
                  <a:t>population &lt;-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baue_population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0070C0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individuengroesse</a:t>
                </a:r>
                <a:r>
                  <a:rPr lang="de-DE" sz="500" dirty="0">
                    <a:solidFill>
                      <a:srgbClr val="0070C0"/>
                    </a:solidFill>
                  </a:rPr>
                  <a:t>)</a:t>
                </a:r>
                <a:br>
                  <a:rPr lang="de-DE" sz="500" dirty="0">
                    <a:solidFill>
                      <a:srgbClr val="4A5C66"/>
                    </a:solidFill>
                  </a:rPr>
                </a:b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while</a:t>
                </a:r>
                <a:r>
                  <a:rPr lang="de-DE" sz="500" dirty="0">
                    <a:solidFill>
                      <a:srgbClr val="4A5C66"/>
                    </a:solidFill>
                  </a:rPr>
                  <a:t>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500" dirty="0">
                    <a:solidFill>
                      <a:srgbClr val="4A5C66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) &lt;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wunschqualitaet</a:t>
                </a:r>
                <a:r>
                  <a:rPr lang="de-DE" sz="500" dirty="0">
                    <a:solidFill>
                      <a:srgbClr val="4A5C66"/>
                    </a:solidFill>
                  </a:rPr>
                  <a:t> and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iterationslimit</a:t>
                </a:r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generationszaehler</a:t>
                </a:r>
                <a:r>
                  <a:rPr lang="de-DE" sz="500" dirty="0">
                    <a:solidFill>
                      <a:srgbClr val="4A5C66"/>
                    </a:solidFill>
                  </a:rPr>
                  <a:t> + 1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elternSelektion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anzahl_kinder</a:t>
                </a:r>
                <a:r>
                  <a:rPr lang="de-DE" sz="5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kinder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duplikation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500" dirty="0">
                    <a:solidFill>
                      <a:srgbClr val="4A5C66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individuengroesse</a:t>
                </a:r>
                <a:r>
                  <a:rPr lang="de-DE" sz="5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	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mutierte_kinder</a:t>
                </a:r>
                <a:r>
                  <a:rPr lang="de-DE" sz="500" dirty="0">
                    <a:solidFill>
                      <a:srgbClr val="0070C0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mutation</a:t>
                </a:r>
                <a:r>
                  <a:rPr lang="de-DE" sz="500" dirty="0">
                    <a:solidFill>
                      <a:srgbClr val="0070C0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kinder</a:t>
                </a:r>
                <a:r>
                  <a:rPr lang="de-DE" sz="500" dirty="0">
                    <a:solidFill>
                      <a:srgbClr val="0070C0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schrittweitenanpassung</a:t>
                </a:r>
                <a:r>
                  <a:rPr lang="de-DE" sz="500" dirty="0">
                    <a:solidFill>
                      <a:srgbClr val="0070C0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0070C0"/>
                    </a:solidFill>
                  </a:rPr>
                  <a:t>individuengroesse</a:t>
                </a:r>
                <a:r>
                  <a:rPr lang="de-DE" sz="500" dirty="0">
                    <a:solidFill>
                      <a:srgbClr val="0070C0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selektion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mutierte_kinder</a:t>
                </a:r>
                <a:r>
                  <a:rPr lang="de-DE" sz="5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500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4A5C66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500" dirty="0">
                    <a:solidFill>
                      <a:srgbClr val="4A5C66"/>
                    </a:solidFill>
                  </a:rPr>
                  <a:t>) // oder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selektion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eltern</a:t>
                </a:r>
                <a:r>
                  <a:rPr lang="de-DE" sz="500" dirty="0">
                    <a:solidFill>
                      <a:srgbClr val="4A5C66"/>
                    </a:solidFill>
                  </a:rPr>
                  <a:t> +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mutierte_kinder</a:t>
                </a:r>
                <a:r>
                  <a:rPr lang="de-DE" sz="500" dirty="0">
                    <a:solidFill>
                      <a:srgbClr val="4A5C6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de-DE" sz="500" i="1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de-DE" sz="500" dirty="0">
                    <a:solidFill>
                      <a:srgbClr val="4A5C66"/>
                    </a:solidFill>
                  </a:rPr>
                  <a:t>,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qualitaet</a:t>
                </a:r>
                <a:r>
                  <a:rPr lang="de-DE" sz="5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>
                    <a:solidFill>
                      <a:srgbClr val="4A5C66"/>
                    </a:solidFill>
                  </a:rPr>
                  <a:t>	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loesung</a:t>
                </a:r>
                <a:r>
                  <a:rPr lang="de-DE" sz="500" dirty="0">
                    <a:solidFill>
                      <a:srgbClr val="4A5C66"/>
                    </a:solidFill>
                  </a:rPr>
                  <a:t> &lt;- 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bestenSelektion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(</a:t>
                </a:r>
                <a:r>
                  <a:rPr lang="de-DE" sz="500" dirty="0" err="1">
                    <a:solidFill>
                      <a:srgbClr val="4A5C66"/>
                    </a:solidFill>
                  </a:rPr>
                  <a:t>population</a:t>
                </a:r>
                <a:r>
                  <a:rPr lang="de-DE" sz="500" dirty="0">
                    <a:solidFill>
                      <a:srgbClr val="4A5C66"/>
                    </a:solidFill>
                  </a:rPr>
                  <a:t>)</a:t>
                </a:r>
              </a:p>
              <a:p>
                <a:pPr marL="0" indent="0" defTabSz="180000">
                  <a:buNone/>
                </a:pPr>
                <a:r>
                  <a:rPr lang="de-DE" sz="500" dirty="0"/>
                  <a:t>	</a:t>
                </a:r>
                <a:r>
                  <a:rPr lang="de-DE" sz="500" dirty="0" err="1"/>
                  <a:t>return</a:t>
                </a:r>
                <a:r>
                  <a:rPr lang="de-DE" sz="500" dirty="0"/>
                  <a:t> </a:t>
                </a:r>
                <a:r>
                  <a:rPr lang="de-DE" sz="500" dirty="0" err="1"/>
                  <a:t>loesung</a:t>
                </a:r>
                <a:endParaRPr lang="de-DE" sz="500" dirty="0">
                  <a:solidFill>
                    <a:srgbClr val="4A5C66"/>
                  </a:solidFill>
                </a:endParaRPr>
              </a:p>
              <a:p>
                <a:pPr marL="0" indent="0" defTabSz="180000">
                  <a:buNone/>
                </a:pPr>
                <a:endParaRPr lang="de-DE" sz="500" dirty="0"/>
              </a:p>
            </p:txBody>
          </p:sp>
        </mc:Choice>
        <mc:Fallback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6973078" y="1991593"/>
                <a:ext cx="4685528" cy="43053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7910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EDBD68-2074-4B1F-BA9F-91CF780A2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Einstellung der Parameter – Was kann man alles einstellen?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30E8F61F-712C-4A16-B993-D44B8A65A78B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de-DE" dirty="0"/>
                  <a:t>Populationsgröße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de-DE" dirty="0"/>
              </a:p>
              <a:p>
                <a:r>
                  <a:rPr lang="de-DE" dirty="0"/>
                  <a:t>Anzahl Nachkommen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de-DE" dirty="0"/>
              </a:p>
              <a:p>
                <a:r>
                  <a:rPr lang="de-DE" dirty="0"/>
                  <a:t>Anzahl Eltern zur Erzeugung von Nachkommen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de-DE" dirty="0"/>
              </a:p>
              <a:p>
                <a:r>
                  <a:rPr lang="de-DE" dirty="0"/>
                  <a:t>Selektionsdruck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de-DE" dirty="0"/>
              </a:p>
              <a:p>
                <a:r>
                  <a:rPr lang="de-DE" dirty="0"/>
                  <a:t>Standardabweichung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de-DE" dirty="0"/>
              </a:p>
              <a:p>
                <a:r>
                  <a:rPr lang="de-DE" dirty="0"/>
                  <a:t>Schrittweitenanpassung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de-DE" dirty="0"/>
              </a:p>
              <a:p>
                <a:r>
                  <a:rPr lang="de-DE" dirty="0"/>
                  <a:t>Isolationszahl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\</m:t>
                    </m:r>
                    <m:r>
                      <m:rPr>
                        <m:sty m:val="p"/>
                      </m:rPr>
                      <a:rPr lang="de-DE" b="0" i="1" smtClean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de-DE" dirty="0"/>
              </a:p>
              <a:p>
                <a:r>
                  <a:rPr lang="de-DE" dirty="0"/>
                  <a:t>„Plus“-Notation vs. „Komma“-Notation</a:t>
                </a:r>
              </a:p>
              <a:p>
                <a:r>
                  <a:rPr lang="de-DE" dirty="0"/>
                  <a:t>Komplexitätsstufen</a:t>
                </a:r>
              </a:p>
              <a:p>
                <a:pPr lvl="1"/>
                <a:r>
                  <a:rPr lang="de-DE" dirty="0"/>
                  <a:t>Populationen von Populationen von Populationen … von Individuen aus </a:t>
                </a:r>
                <a:r>
                  <a:rPr lang="de-DE" dirty="0" err="1"/>
                  <a:t>Chromosome</a:t>
                </a:r>
                <a:endParaRPr lang="de-DE" dirty="0"/>
              </a:p>
              <a:p>
                <a:r>
                  <a:rPr lang="de-DE" dirty="0"/>
                  <a:t>Qualitätsfunktion</a:t>
                </a:r>
              </a:p>
              <a:p>
                <a:r>
                  <a:rPr lang="de-DE" dirty="0"/>
                  <a:t>Abbruchbedingungen</a:t>
                </a:r>
              </a:p>
              <a:p>
                <a:r>
                  <a:rPr lang="de-DE" dirty="0"/>
                  <a:t>(Schrittweitenregelung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de-DE" dirty="0"/>
                  <a:t>)</a:t>
                </a:r>
              </a:p>
            </p:txBody>
          </p:sp>
        </mc:Choice>
        <mc:Fallback xmlns=""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30E8F61F-712C-4A16-B993-D44B8A65A7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425" t="-707" b="-410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275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AEAC8F-5ABB-4AF4-9DA0-B27B3D0B5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Genetische Algorithmen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396D41-C1A8-4D60-9EB1-9B6074EE53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Fokus: Rekombination</a:t>
            </a:r>
          </a:p>
          <a:p>
            <a:endParaRPr lang="de-DE" dirty="0"/>
          </a:p>
          <a:p>
            <a:r>
              <a:rPr lang="de-DE" dirty="0"/>
              <a:t>Unterteilung in Bewertung und Fitness</a:t>
            </a:r>
          </a:p>
          <a:p>
            <a:pPr lvl="1"/>
            <a:r>
              <a:rPr lang="de-DE" dirty="0"/>
              <a:t>Bewertung: Qualität eines Individuums</a:t>
            </a:r>
          </a:p>
          <a:p>
            <a:pPr lvl="1"/>
            <a:r>
              <a:rPr lang="de-DE" dirty="0"/>
              <a:t>Fitness: Wahrscheinlichkeit der Auswahl als Elter</a:t>
            </a:r>
          </a:p>
          <a:p>
            <a:endParaRPr lang="de-DE" dirty="0"/>
          </a:p>
          <a:p>
            <a:r>
              <a:rPr lang="de-DE" dirty="0"/>
              <a:t>Binärcodierte </a:t>
            </a:r>
            <a:r>
              <a:rPr lang="de-DE" dirty="0" err="1"/>
              <a:t>Chromosome</a:t>
            </a:r>
            <a:r>
              <a:rPr lang="de-DE" dirty="0"/>
              <a:t> (oftmals Gray-Codierung)</a:t>
            </a:r>
          </a:p>
          <a:p>
            <a:endParaRPr lang="de-DE" dirty="0"/>
          </a:p>
          <a:p>
            <a:r>
              <a:rPr lang="de-DE" dirty="0"/>
              <a:t>Erzeugen von Nachkommen meist nach dem Heirats-Schema</a:t>
            </a:r>
          </a:p>
          <a:p>
            <a:pPr lvl="1"/>
            <a:r>
              <a:rPr lang="de-DE" dirty="0"/>
              <a:t>2 Eltern erzeugen 2 Kinder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Werte-Distanz und Codierungsdifferenz unterschiedlich</a:t>
            </a:r>
          </a:p>
          <a:p>
            <a:pPr lvl="2"/>
            <a:r>
              <a:rPr lang="de-DE" dirty="0"/>
              <a:t>Siehe 7 → 8 in Binär-Code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6D8272FA-FA4E-421A-9BF9-EF444A270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225306"/>
              </p:ext>
            </p:extLst>
          </p:nvPr>
        </p:nvGraphicFramePr>
        <p:xfrm>
          <a:off x="7668497" y="1995488"/>
          <a:ext cx="418854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180">
                  <a:extLst>
                    <a:ext uri="{9D8B030D-6E8A-4147-A177-3AD203B41FA5}">
                      <a16:colId xmlns:a16="http://schemas.microsoft.com/office/drawing/2014/main" val="236666215"/>
                    </a:ext>
                  </a:extLst>
                </a:gridCol>
                <a:gridCol w="1396180">
                  <a:extLst>
                    <a:ext uri="{9D8B030D-6E8A-4147-A177-3AD203B41FA5}">
                      <a16:colId xmlns:a16="http://schemas.microsoft.com/office/drawing/2014/main" val="3536742291"/>
                    </a:ext>
                  </a:extLst>
                </a:gridCol>
                <a:gridCol w="1396180">
                  <a:extLst>
                    <a:ext uri="{9D8B030D-6E8A-4147-A177-3AD203B41FA5}">
                      <a16:colId xmlns:a16="http://schemas.microsoft.com/office/drawing/2014/main" val="2170835118"/>
                    </a:ext>
                  </a:extLst>
                </a:gridCol>
              </a:tblGrid>
              <a:tr h="229851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Reeller Wert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Binär-Code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Gray-Code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710444"/>
                  </a:ext>
                </a:extLst>
              </a:tr>
              <a:tr h="229851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615626"/>
                  </a:ext>
                </a:extLst>
              </a:tr>
              <a:tr h="229851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0001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0001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7512164"/>
                  </a:ext>
                </a:extLst>
              </a:tr>
              <a:tr h="229851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0010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0011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3940025"/>
                  </a:ext>
                </a:extLst>
              </a:tr>
              <a:tr h="229851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0011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0010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235051"/>
                  </a:ext>
                </a:extLst>
              </a:tr>
              <a:tr h="229851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0100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73409"/>
                  </a:ext>
                </a:extLst>
              </a:tr>
              <a:tr h="229851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0101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0111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245798"/>
                  </a:ext>
                </a:extLst>
              </a:tr>
              <a:tr h="229851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0110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0101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6604302"/>
                  </a:ext>
                </a:extLst>
              </a:tr>
              <a:tr h="229851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0111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0100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5243001"/>
                  </a:ext>
                </a:extLst>
              </a:tr>
              <a:tr h="229851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1000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1100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57546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7552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AEAC8F-5ABB-4AF4-9DA0-B27B3D0B5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Genetische Algorithmen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396D41-C1A8-4D60-9EB1-9B6074EE53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Mutation sehr selten</a:t>
            </a:r>
          </a:p>
          <a:p>
            <a:pPr lvl="1"/>
            <a:r>
              <a:rPr lang="de-DE" dirty="0"/>
              <a:t>&lt; 3%</a:t>
            </a:r>
          </a:p>
          <a:p>
            <a:pPr lvl="1"/>
            <a:r>
              <a:rPr lang="de-DE" dirty="0"/>
              <a:t>Kann zu großen Veränderungen führen</a:t>
            </a:r>
          </a:p>
          <a:p>
            <a:pPr lvl="2"/>
            <a:r>
              <a:rPr lang="de-DE" dirty="0"/>
              <a:t>Hochwertiges vs. Kleinwertiges Bit</a:t>
            </a:r>
          </a:p>
          <a:p>
            <a:pPr lvl="1"/>
            <a:endParaRPr lang="de-DE" dirty="0"/>
          </a:p>
          <a:p>
            <a:r>
              <a:rPr lang="de-DE" dirty="0"/>
              <a:t>Selektion analog zu Evolutionsstrategien</a:t>
            </a:r>
          </a:p>
          <a:p>
            <a:pPr lvl="1"/>
            <a:r>
              <a:rPr lang="de-DE" dirty="0"/>
              <a:t>Anhand der Fitness</a:t>
            </a:r>
          </a:p>
          <a:p>
            <a:pPr lvl="1"/>
            <a:r>
              <a:rPr lang="de-DE" dirty="0"/>
              <a:t>Reine </a:t>
            </a:r>
            <a:r>
              <a:rPr lang="de-DE" dirty="0" err="1"/>
              <a:t>Bestenselektion</a:t>
            </a:r>
            <a:r>
              <a:rPr lang="de-DE" dirty="0"/>
              <a:t> kann frühe Konvergenz bedeuten</a:t>
            </a:r>
          </a:p>
          <a:p>
            <a:pPr lvl="2"/>
            <a:r>
              <a:rPr lang="de-DE" dirty="0"/>
              <a:t>Lokale Fitnessmaxima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C606B295-9420-4B36-9134-BCE88F4ED596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736702" y="1991593"/>
                <a:ext cx="5455298" cy="4305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106000"/>
                  <a:buFont typeface="Wingdings" panose="05000000000000000000" pitchFamily="2" charset="2"/>
                  <a:buChar char="§"/>
                  <a:defRPr kern="1200" baseline="0">
                    <a:solidFill>
                      <a:srgbClr val="4A5C66"/>
                    </a:solidFill>
                    <a:latin typeface="Arial" pitchFamily="34" charset="0"/>
                    <a:ea typeface="MS PGothic" panose="020B0600070205080204" pitchFamily="34" charset="-128"/>
                    <a:cs typeface="Arial" pitchFamily="34" charset="0"/>
                  </a:defRPr>
                </a:lvl1pPr>
                <a:lvl2pPr marL="542925" indent="-2762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9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2pPr>
                <a:lvl3pPr marL="8096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3pPr>
                <a:lvl4pPr marL="10763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4pPr>
                <a:lvl5pPr marL="13430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1100" dirty="0">
                    <a:solidFill>
                      <a:srgbClr val="00B050"/>
                    </a:solidFill>
                  </a:rPr>
                  <a:t>algorithm GA()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1100" dirty="0"/>
                  <a:t>	</a:t>
                </a:r>
                <a:r>
                  <a:rPr lang="de-DE" sz="1100" dirty="0" err="1"/>
                  <a:t>iterationslimit</a:t>
                </a:r>
                <a:r>
                  <a:rPr lang="de-DE" sz="1100" dirty="0"/>
                  <a:t> &lt;- </a:t>
                </a:r>
                <a14:m>
                  <m:oMath xmlns:m="http://schemas.openxmlformats.org/officeDocument/2006/math"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endParaRPr lang="de-DE" sz="1100" dirty="0"/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1100" dirty="0"/>
                  <a:t>	</a:t>
                </a:r>
                <a:r>
                  <a:rPr lang="de-DE" sz="1100" dirty="0" err="1"/>
                  <a:t>generationszaehler</a:t>
                </a:r>
                <a:r>
                  <a:rPr lang="de-DE" sz="1100" dirty="0"/>
                  <a:t> &lt;- 0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1100" dirty="0"/>
                  <a:t>	</a:t>
                </a:r>
                <a:r>
                  <a:rPr lang="de-DE" sz="1100" dirty="0" err="1"/>
                  <a:t>wunschfitness</a:t>
                </a:r>
                <a:r>
                  <a:rPr lang="de-DE" sz="1100" dirty="0"/>
                  <a:t> &lt;- </a:t>
                </a:r>
                <a14:m>
                  <m:oMath xmlns:m="http://schemas.openxmlformats.org/officeDocument/2006/math"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de-DE" sz="1100" dirty="0"/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1100" dirty="0"/>
                  <a:t>	</a:t>
                </a:r>
                <a:r>
                  <a:rPr lang="de-DE" sz="1100" dirty="0" err="1"/>
                  <a:t>mutationswahrscheinlichkeit</a:t>
                </a:r>
                <a:r>
                  <a:rPr lang="de-DE" sz="1100" dirty="0"/>
                  <a:t> &lt;-</a:t>
                </a:r>
                <a14:m>
                  <m:oMath xmlns:m="http://schemas.openxmlformats.org/officeDocument/2006/math"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de-DE" sz="1100" b="0" i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m:rPr>
                        <m:sty m:val="p"/>
                      </m:rPr>
                      <a:rPr lang="de-DE" sz="1100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∈{0,…,1}</m:t>
                    </m:r>
                  </m:oMath>
                </a14:m>
                <a:endParaRPr lang="de-DE" sz="1100" dirty="0"/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1100" dirty="0"/>
                  <a:t>	</a:t>
                </a:r>
                <a:r>
                  <a:rPr lang="de-DE" sz="1100" dirty="0" err="1"/>
                  <a:t>population</a:t>
                </a:r>
                <a:r>
                  <a:rPr lang="de-DE" sz="1100" dirty="0"/>
                  <a:t> &lt;- </a:t>
                </a:r>
                <a:r>
                  <a:rPr lang="de-DE" sz="1100" dirty="0" err="1"/>
                  <a:t>baue_population</a:t>
                </a:r>
                <a:r>
                  <a:rPr lang="de-DE" sz="1100" dirty="0"/>
                  <a:t>()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1100" dirty="0"/>
                  <a:t>	</a:t>
                </a:r>
                <a:r>
                  <a:rPr lang="de-DE" sz="1100" dirty="0" err="1"/>
                  <a:t>while</a:t>
                </a:r>
                <a:r>
                  <a:rPr lang="de-DE" sz="1100" dirty="0"/>
                  <a:t> </a:t>
                </a:r>
                <a:r>
                  <a:rPr lang="de-DE" sz="1100" dirty="0" err="1"/>
                  <a:t>fitness</a:t>
                </a:r>
                <a:r>
                  <a:rPr lang="de-DE" sz="1100" dirty="0"/>
                  <a:t>(</a:t>
                </a:r>
                <a:r>
                  <a:rPr lang="de-DE" sz="1100" dirty="0" err="1"/>
                  <a:t>population</a:t>
                </a:r>
                <a:r>
                  <a:rPr lang="de-DE" sz="1100" dirty="0"/>
                  <a:t>) &lt; </a:t>
                </a:r>
                <a:r>
                  <a:rPr lang="de-DE" sz="1100" dirty="0" err="1"/>
                  <a:t>wunschfitness</a:t>
                </a:r>
                <a:r>
                  <a:rPr lang="de-DE" sz="1100" dirty="0"/>
                  <a:t> </a:t>
                </a:r>
                <a:r>
                  <a:rPr lang="de-DE" sz="1100" dirty="0" err="1"/>
                  <a:t>or</a:t>
                </a:r>
                <a:r>
                  <a:rPr lang="de-DE" sz="1100" dirty="0"/>
                  <a:t> </a:t>
                </a:r>
                <a:r>
                  <a:rPr lang="de-DE" sz="1100" dirty="0" err="1"/>
                  <a:t>generationszaehler</a:t>
                </a:r>
                <a:r>
                  <a:rPr lang="de-DE" sz="1100" dirty="0"/>
                  <a:t> &lt; </a:t>
                </a:r>
                <a:r>
                  <a:rPr lang="de-DE" sz="1100" dirty="0" err="1"/>
                  <a:t>iterationslimit</a:t>
                </a:r>
                <a:endParaRPr lang="de-DE" sz="1100" dirty="0"/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1100" dirty="0"/>
                  <a:t>		</a:t>
                </a:r>
                <a:r>
                  <a:rPr lang="de-DE" sz="1100" dirty="0" err="1"/>
                  <a:t>generationszaehler</a:t>
                </a:r>
                <a:r>
                  <a:rPr lang="de-DE" sz="1100" dirty="0"/>
                  <a:t> &lt;- </a:t>
                </a:r>
                <a:r>
                  <a:rPr lang="de-DE" sz="1100" dirty="0" err="1"/>
                  <a:t>generationszaehler</a:t>
                </a:r>
                <a:r>
                  <a:rPr lang="de-DE" sz="1100" dirty="0"/>
                  <a:t> + 1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1100" dirty="0"/>
                  <a:t>		</a:t>
                </a:r>
                <a:r>
                  <a:rPr lang="de-DE" sz="1100" dirty="0" err="1"/>
                  <a:t>bewertete_population</a:t>
                </a:r>
                <a:r>
                  <a:rPr lang="de-DE" sz="1100" dirty="0"/>
                  <a:t> &lt;- </a:t>
                </a:r>
                <a:r>
                  <a:rPr lang="de-DE" sz="1100" dirty="0" err="1"/>
                  <a:t>bewertungsfunktion</a:t>
                </a:r>
                <a:r>
                  <a:rPr lang="de-DE" sz="1100" dirty="0"/>
                  <a:t>(</a:t>
                </a:r>
                <a:r>
                  <a:rPr lang="de-DE" sz="1100" dirty="0" err="1"/>
                  <a:t>population</a:t>
                </a:r>
                <a:r>
                  <a:rPr lang="de-DE" sz="1100" dirty="0"/>
                  <a:t>)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1100" dirty="0"/>
                  <a:t>		</a:t>
                </a:r>
                <a:r>
                  <a:rPr lang="de-DE" sz="1100" dirty="0" err="1"/>
                  <a:t>fitness_population</a:t>
                </a:r>
                <a:r>
                  <a:rPr lang="de-DE" sz="1100" dirty="0"/>
                  <a:t> &lt;- </a:t>
                </a:r>
                <a:r>
                  <a:rPr lang="de-DE" sz="1100" dirty="0" err="1"/>
                  <a:t>fitnessfunktion</a:t>
                </a:r>
                <a:r>
                  <a:rPr lang="de-DE" sz="1100" dirty="0"/>
                  <a:t>(</a:t>
                </a:r>
                <a:r>
                  <a:rPr lang="de-DE" sz="1100" dirty="0" err="1"/>
                  <a:t>bewertete_population</a:t>
                </a:r>
                <a:r>
                  <a:rPr lang="de-DE" sz="1100" dirty="0"/>
                  <a:t>)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1100" dirty="0"/>
                  <a:t>		</a:t>
                </a:r>
                <a:r>
                  <a:rPr lang="de-DE" sz="1100" dirty="0" err="1"/>
                  <a:t>eltern</a:t>
                </a:r>
                <a:r>
                  <a:rPr lang="de-DE" sz="1100" dirty="0"/>
                  <a:t> &lt;- </a:t>
                </a:r>
                <a:r>
                  <a:rPr lang="de-DE" sz="1100" dirty="0" err="1"/>
                  <a:t>heirat</a:t>
                </a:r>
                <a:r>
                  <a:rPr lang="de-DE" sz="1100" dirty="0"/>
                  <a:t>(</a:t>
                </a:r>
                <a:r>
                  <a:rPr lang="de-DE" sz="1100" dirty="0" err="1"/>
                  <a:t>fitness_population</a:t>
                </a:r>
                <a:r>
                  <a:rPr lang="de-DE" sz="1100" dirty="0"/>
                  <a:t>)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1100" dirty="0"/>
                  <a:t>		</a:t>
                </a:r>
                <a:r>
                  <a:rPr lang="de-DE" sz="1100" dirty="0" err="1"/>
                  <a:t>kinder</a:t>
                </a:r>
                <a:r>
                  <a:rPr lang="de-DE" sz="1100" dirty="0"/>
                  <a:t> &lt;- </a:t>
                </a:r>
                <a:r>
                  <a:rPr lang="de-DE" sz="1100" dirty="0" err="1"/>
                  <a:t>rekombination</a:t>
                </a:r>
                <a:r>
                  <a:rPr lang="de-DE" sz="1100" dirty="0"/>
                  <a:t>(</a:t>
                </a:r>
                <a:r>
                  <a:rPr lang="de-DE" sz="1100" dirty="0" err="1"/>
                  <a:t>eltern</a:t>
                </a:r>
                <a:r>
                  <a:rPr lang="de-DE" sz="1100" dirty="0"/>
                  <a:t>)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1100" dirty="0"/>
                  <a:t>		z &lt;- </a:t>
                </a:r>
                <a14:m>
                  <m:oMath xmlns:m="http://schemas.openxmlformats.org/officeDocument/2006/math"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𝑍𝑢𝑓𝑎𝑙𝑙𝑠𝑧𝑎h𝑙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de-DE" sz="1100" b="0" i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𝑍𝑢𝑓𝑎𝑙𝑙𝑠𝑧𝑎h𝑙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∈{0,…,1}</m:t>
                    </m:r>
                  </m:oMath>
                </a14:m>
                <a:endParaRPr lang="de-DE" sz="1100" dirty="0"/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1100" dirty="0"/>
                  <a:t>		</a:t>
                </a:r>
                <a:r>
                  <a:rPr lang="de-DE" sz="1100" dirty="0" err="1"/>
                  <a:t>if</a:t>
                </a:r>
                <a:r>
                  <a:rPr lang="de-DE" sz="1100" dirty="0"/>
                  <a:t> z </a:t>
                </a:r>
                <a14:m>
                  <m:oMath xmlns:m="http://schemas.openxmlformats.org/officeDocument/2006/math"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de-DE" sz="1100" dirty="0"/>
                  <a:t> </a:t>
                </a:r>
                <a:r>
                  <a:rPr lang="de-DE" sz="1100" dirty="0" err="1"/>
                  <a:t>mutationswahrscheinlichkeit</a:t>
                </a:r>
                <a:r>
                  <a:rPr lang="de-DE" sz="1100" dirty="0"/>
                  <a:t> 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1100" dirty="0"/>
                  <a:t>			</a:t>
                </a:r>
                <a:r>
                  <a:rPr lang="de-DE" sz="1100" dirty="0" err="1"/>
                  <a:t>kinder</a:t>
                </a:r>
                <a:r>
                  <a:rPr lang="de-DE" sz="1100" dirty="0"/>
                  <a:t> &lt;- </a:t>
                </a:r>
                <a:r>
                  <a:rPr lang="de-DE" sz="1100" dirty="0" err="1"/>
                  <a:t>mutation</a:t>
                </a:r>
                <a:r>
                  <a:rPr lang="de-DE" sz="1100" dirty="0"/>
                  <a:t>(</a:t>
                </a:r>
                <a:r>
                  <a:rPr lang="de-DE" sz="1100" dirty="0" err="1"/>
                  <a:t>kinder</a:t>
                </a:r>
                <a:r>
                  <a:rPr lang="de-DE" sz="1100" dirty="0"/>
                  <a:t>)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1100" dirty="0"/>
                  <a:t>		</a:t>
                </a:r>
                <a:r>
                  <a:rPr lang="de-DE" sz="1100" dirty="0" err="1"/>
                  <a:t>population</a:t>
                </a:r>
                <a:r>
                  <a:rPr lang="de-DE" sz="1100" dirty="0"/>
                  <a:t> &lt;- </a:t>
                </a:r>
                <a:r>
                  <a:rPr lang="de-DE" sz="1100" dirty="0" err="1"/>
                  <a:t>ersetzung</a:t>
                </a:r>
                <a:r>
                  <a:rPr lang="de-DE" sz="1100" dirty="0"/>
                  <a:t>(</a:t>
                </a:r>
                <a:r>
                  <a:rPr lang="de-DE" sz="1100" dirty="0" err="1"/>
                  <a:t>population</a:t>
                </a:r>
                <a:r>
                  <a:rPr lang="de-DE" sz="1100" dirty="0"/>
                  <a:t>, </a:t>
                </a:r>
                <a:r>
                  <a:rPr lang="de-DE" sz="1100" dirty="0" err="1"/>
                  <a:t>kinder</a:t>
                </a:r>
                <a:r>
                  <a:rPr lang="de-DE" sz="1100" dirty="0"/>
                  <a:t>)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1100" dirty="0"/>
                  <a:t>	</a:t>
                </a:r>
                <a:r>
                  <a:rPr lang="de-DE" sz="1100" dirty="0" err="1"/>
                  <a:t>loesung</a:t>
                </a:r>
                <a:r>
                  <a:rPr lang="de-DE" sz="1100" dirty="0"/>
                  <a:t> &lt;- </a:t>
                </a:r>
                <a:r>
                  <a:rPr lang="de-DE" sz="1100" dirty="0" err="1"/>
                  <a:t>bestenSelektion</a:t>
                </a:r>
                <a:r>
                  <a:rPr lang="de-DE" sz="1100" dirty="0"/>
                  <a:t>(</a:t>
                </a:r>
                <a:r>
                  <a:rPr lang="de-DE" sz="1100" dirty="0" err="1"/>
                  <a:t>population</a:t>
                </a:r>
                <a:r>
                  <a:rPr lang="de-DE" sz="1100" dirty="0"/>
                  <a:t>)</a:t>
                </a:r>
              </a:p>
              <a:p>
                <a:pPr marL="0" indent="0" defTabSz="180000">
                  <a:buFont typeface="Wingdings" panose="05000000000000000000" pitchFamily="2" charset="2"/>
                  <a:buNone/>
                </a:pPr>
                <a:r>
                  <a:rPr lang="de-DE" sz="1100" dirty="0"/>
                  <a:t>	</a:t>
                </a:r>
                <a:r>
                  <a:rPr lang="de-DE" sz="1100" dirty="0" err="1"/>
                  <a:t>return</a:t>
                </a:r>
                <a:r>
                  <a:rPr lang="de-DE" sz="1100" dirty="0"/>
                  <a:t> </a:t>
                </a:r>
                <a:r>
                  <a:rPr lang="de-DE" sz="1100" dirty="0" err="1"/>
                  <a:t>loesung</a:t>
                </a:r>
                <a:endParaRPr lang="de-DE" sz="800" dirty="0"/>
              </a:p>
            </p:txBody>
          </p:sp>
        </mc:Choice>
        <mc:Fallback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C606B295-9420-4B36-9134-BCE88F4ED5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36702" y="1991593"/>
                <a:ext cx="5455298" cy="4305300"/>
              </a:xfrm>
              <a:prstGeom prst="rect">
                <a:avLst/>
              </a:prstGeom>
              <a:blipFill>
                <a:blip r:embed="rId2"/>
                <a:stretch>
                  <a:fillRect t="-14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3059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FD8175C-AFBB-4504-AE39-81AD8A432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Einstieg in die Thematik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75DCECD-098E-4F9A-8B18-FCE3B8A9E4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963" y="1841241"/>
            <a:ext cx="11487150" cy="4478693"/>
          </a:xfrm>
        </p:spPr>
        <p:txBody>
          <a:bodyPr/>
          <a:lstStyle/>
          <a:p>
            <a:r>
              <a:rPr lang="de-DE" dirty="0"/>
              <a:t>Evolutionäre Algorithmen</a:t>
            </a:r>
          </a:p>
          <a:p>
            <a:pPr lvl="1"/>
            <a:r>
              <a:rPr lang="de-DE" dirty="0"/>
              <a:t>Genetische Algorithmen</a:t>
            </a:r>
          </a:p>
          <a:p>
            <a:pPr lvl="1"/>
            <a:r>
              <a:rPr lang="de-DE" dirty="0">
                <a:solidFill>
                  <a:srgbClr val="80BA26"/>
                </a:solidFill>
              </a:rPr>
              <a:t>Evolutionsstrategien</a:t>
            </a:r>
          </a:p>
          <a:p>
            <a:pPr lvl="1"/>
            <a:r>
              <a:rPr lang="de-DE" dirty="0"/>
              <a:t>Genetische Programmierung</a:t>
            </a:r>
          </a:p>
          <a:p>
            <a:pPr lvl="1"/>
            <a:r>
              <a:rPr lang="de-DE" dirty="0"/>
              <a:t>Evolutionäre Programmierung</a:t>
            </a:r>
          </a:p>
          <a:p>
            <a:pPr lvl="1"/>
            <a:endParaRPr lang="de-DE" dirty="0"/>
          </a:p>
          <a:p>
            <a:r>
              <a:rPr lang="de-DE" dirty="0"/>
              <a:t>Modellierung evolutionärer Prozesse</a:t>
            </a:r>
          </a:p>
          <a:p>
            <a:endParaRPr lang="de-DE" dirty="0"/>
          </a:p>
          <a:p>
            <a:r>
              <a:rPr lang="de-DE" dirty="0"/>
              <a:t>Optimierungsprobleme</a:t>
            </a:r>
          </a:p>
          <a:p>
            <a:endParaRPr lang="de-DE" dirty="0"/>
          </a:p>
          <a:p>
            <a:r>
              <a:rPr lang="de-DE" dirty="0"/>
              <a:t>Schöpfung 1960er</a:t>
            </a:r>
          </a:p>
          <a:p>
            <a:pPr lvl="1"/>
            <a:r>
              <a:rPr lang="de-DE" dirty="0"/>
              <a:t>Genetische Algorithmen (John Henry Hollands)</a:t>
            </a:r>
          </a:p>
          <a:p>
            <a:pPr lvl="1"/>
            <a:r>
              <a:rPr lang="de-DE" dirty="0"/>
              <a:t>vs. </a:t>
            </a:r>
          </a:p>
          <a:p>
            <a:pPr lvl="1"/>
            <a:r>
              <a:rPr lang="de-DE" dirty="0"/>
              <a:t>Evolutionsstrategien (Ingo Rechenberg und Hans-Paul Schwefel)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1026" name="Picture 2" descr="John Henry Holland: rogue scientist – The Michigan Engineer News Center">
            <a:extLst>
              <a:ext uri="{FF2B5EF4-FFF2-40B4-BE49-F238E27FC236}">
                <a16:creationId xmlns:a16="http://schemas.microsoft.com/office/drawing/2014/main" id="{4FD4F848-C6E3-49DC-9C40-D59944E80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058" y="0"/>
            <a:ext cx="1499810" cy="225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 descr="Ein Bild, das Person, Mann, älter enthält.&#10;&#10;Automatisch generierte Beschreibung">
            <a:extLst>
              <a:ext uri="{FF2B5EF4-FFF2-40B4-BE49-F238E27FC236}">
                <a16:creationId xmlns:a16="http://schemas.microsoft.com/office/drawing/2014/main" id="{D9F13A40-3850-4174-B099-B1ED5024E2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18"/>
          <a:stretch/>
        </p:blipFill>
        <p:spPr>
          <a:xfrm>
            <a:off x="9922897" y="3306925"/>
            <a:ext cx="2269103" cy="2339904"/>
          </a:xfrm>
          <a:prstGeom prst="rect">
            <a:avLst/>
          </a:prstGeom>
        </p:spPr>
      </p:pic>
      <p:pic>
        <p:nvPicPr>
          <p:cNvPr id="7" name="Grafik 6" descr="Ein Bild, das Person, Mann enthält.&#10;&#10;Automatisch generierte Beschreibung">
            <a:extLst>
              <a:ext uri="{FF2B5EF4-FFF2-40B4-BE49-F238E27FC236}">
                <a16:creationId xmlns:a16="http://schemas.microsoft.com/office/drawing/2014/main" id="{664F35CD-C7E8-4781-BDB8-3BDE3199A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2032" y="3305964"/>
            <a:ext cx="2340865" cy="234086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6154BCA-E90E-49B0-91EE-C64E818892C2}"/>
              </a:ext>
            </a:extLst>
          </p:cNvPr>
          <p:cNvSpPr txBox="1"/>
          <p:nvPr/>
        </p:nvSpPr>
        <p:spPr>
          <a:xfrm>
            <a:off x="8703473" y="2254412"/>
            <a:ext cx="1846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John Henry Hollands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B133C38-E1F3-401D-A52D-DD1DC82F6299}"/>
              </a:ext>
            </a:extLst>
          </p:cNvPr>
          <p:cNvSpPr txBox="1"/>
          <p:nvPr/>
        </p:nvSpPr>
        <p:spPr>
          <a:xfrm>
            <a:off x="7974046" y="5646829"/>
            <a:ext cx="1556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Ingo Rechenberg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B88AB5B-B5C0-42B4-BD08-B36822275FB2}"/>
              </a:ext>
            </a:extLst>
          </p:cNvPr>
          <p:cNvSpPr txBox="1"/>
          <p:nvPr/>
        </p:nvSpPr>
        <p:spPr>
          <a:xfrm>
            <a:off x="10108309" y="5646828"/>
            <a:ext cx="1898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Haans-Paul Schwefel</a:t>
            </a:r>
          </a:p>
        </p:txBody>
      </p:sp>
    </p:spTree>
    <p:extLst>
      <p:ext uri="{BB962C8B-B14F-4D97-AF65-F5344CB8AC3E}">
        <p14:creationId xmlns:p14="http://schemas.microsoft.com/office/powerpoint/2010/main" val="3522420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platzhalter 3">
            <a:extLst>
              <a:ext uri="{FF2B5EF4-FFF2-40B4-BE49-F238E27FC236}">
                <a16:creationId xmlns:a16="http://schemas.microsoft.com/office/drawing/2014/main" id="{197FB923-CD22-43D6-9B23-250E0B768933}"/>
              </a:ext>
            </a:extLst>
          </p:cNvPr>
          <p:cNvSpPr txBox="1">
            <a:spLocks/>
          </p:cNvSpPr>
          <p:nvPr/>
        </p:nvSpPr>
        <p:spPr bwMode="auto">
          <a:xfrm>
            <a:off x="352425" y="1991593"/>
            <a:ext cx="11487150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panose="05000000000000000000" pitchFamily="2" charset="2"/>
              <a:buChar char="§"/>
              <a:defRPr kern="1200" baseline="0">
                <a:solidFill>
                  <a:srgbClr val="4A5C66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marL="542925" indent="-2762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9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8096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0763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3430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Auswahl eines Elternindividuums</a:t>
            </a:r>
          </a:p>
          <a:p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Zufällige Fitness im zulässigen Wertebereich ausgewählt</a:t>
            </a:r>
          </a:p>
          <a:p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Elternteil muss über dieser Fitness liegen</a:t>
            </a:r>
          </a:p>
          <a:p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→ Eltern mit hohem Fitness-Wert werden häufig ausgewählt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5997702-CF95-4A86-956F-9AE5173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Genetische Algorithmen – Roulette-Heirat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27ACB38-45C8-49B7-B159-284BE2923E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42150" y="1991593"/>
            <a:ext cx="5054600" cy="4305300"/>
          </a:xfrm>
        </p:spPr>
        <p:txBody>
          <a:bodyPr/>
          <a:lstStyle/>
          <a:p>
            <a:pPr marL="0" indent="0" defTabSz="180000">
              <a:buNone/>
            </a:pPr>
            <a:r>
              <a:rPr lang="de-DE" dirty="0">
                <a:solidFill>
                  <a:srgbClr val="00B050"/>
                </a:solidFill>
              </a:rPr>
              <a:t>algorithm </a:t>
            </a:r>
            <a:r>
              <a:rPr lang="de-DE" dirty="0" err="1">
                <a:solidFill>
                  <a:srgbClr val="00B050"/>
                </a:solidFill>
              </a:rPr>
              <a:t>Roulette_Heirat</a:t>
            </a:r>
            <a:r>
              <a:rPr lang="de-DE" dirty="0">
                <a:solidFill>
                  <a:srgbClr val="00B050"/>
                </a:solidFill>
              </a:rPr>
              <a:t>()</a:t>
            </a:r>
          </a:p>
          <a:p>
            <a:pPr marL="0" indent="0" defTabSz="180000">
              <a:buNone/>
            </a:pPr>
            <a:r>
              <a:rPr lang="de-DE" dirty="0"/>
              <a:t>	</a:t>
            </a:r>
            <a:r>
              <a:rPr lang="de-DE" dirty="0" err="1"/>
              <a:t>fitness_population</a:t>
            </a:r>
            <a:r>
              <a:rPr lang="de-DE" dirty="0"/>
              <a:t> sei gegeben</a:t>
            </a:r>
          </a:p>
          <a:p>
            <a:pPr marL="0" indent="0" defTabSz="180000">
              <a:buNone/>
            </a:pPr>
            <a:r>
              <a:rPr lang="de-DE" dirty="0"/>
              <a:t>	</a:t>
            </a:r>
            <a:r>
              <a:rPr lang="de-DE" dirty="0" err="1"/>
              <a:t>fitness_gesamt</a:t>
            </a:r>
            <a:r>
              <a:rPr lang="de-DE" dirty="0"/>
              <a:t> &lt;- summe(</a:t>
            </a:r>
            <a:r>
              <a:rPr lang="de-DE" dirty="0" err="1"/>
              <a:t>fitness_population</a:t>
            </a:r>
            <a:r>
              <a:rPr lang="de-DE" dirty="0"/>
              <a:t>)</a:t>
            </a:r>
          </a:p>
          <a:p>
            <a:pPr marL="0" indent="0" defTabSz="180000">
              <a:buNone/>
            </a:pPr>
            <a:r>
              <a:rPr lang="de-DE" dirty="0"/>
              <a:t>	</a:t>
            </a:r>
            <a:r>
              <a:rPr lang="de-DE" dirty="0" err="1"/>
              <a:t>population_liste</a:t>
            </a:r>
            <a:r>
              <a:rPr lang="de-DE" dirty="0"/>
              <a:t> &lt;- mische(</a:t>
            </a:r>
            <a:r>
              <a:rPr lang="de-DE" dirty="0" err="1"/>
              <a:t>population</a:t>
            </a:r>
            <a:r>
              <a:rPr lang="de-DE" dirty="0"/>
              <a:t>)</a:t>
            </a:r>
          </a:p>
          <a:p>
            <a:pPr marL="0" indent="0" defTabSz="180000">
              <a:buNone/>
            </a:pPr>
            <a:r>
              <a:rPr lang="de-DE" dirty="0"/>
              <a:t>	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true</a:t>
            </a:r>
            <a:endParaRPr lang="de-DE" dirty="0"/>
          </a:p>
          <a:p>
            <a:pPr marL="0" indent="0" defTabSz="180000">
              <a:buNone/>
            </a:pPr>
            <a:r>
              <a:rPr lang="de-DE" dirty="0"/>
              <a:t>		n &lt;- zufallszahl(1, </a:t>
            </a:r>
            <a:r>
              <a:rPr lang="de-DE" dirty="0" err="1"/>
              <a:t>fitness_gesamt</a:t>
            </a:r>
            <a:r>
              <a:rPr lang="de-DE" dirty="0"/>
              <a:t>)</a:t>
            </a:r>
          </a:p>
          <a:p>
            <a:pPr marL="0" indent="0" defTabSz="180000">
              <a:buNone/>
            </a:pPr>
            <a:r>
              <a:rPr lang="de-DE" dirty="0"/>
              <a:t>		</a:t>
            </a:r>
            <a:r>
              <a:rPr lang="de-DE" dirty="0" err="1"/>
              <a:t>for</a:t>
            </a:r>
            <a:r>
              <a:rPr lang="de-DE" dirty="0"/>
              <a:t> i &lt;-  1..population_liste.laenge()</a:t>
            </a:r>
          </a:p>
          <a:p>
            <a:pPr marL="0" indent="0" defTabSz="180000">
              <a:buNone/>
            </a:pPr>
            <a:r>
              <a:rPr lang="de-DE" dirty="0"/>
              <a:t>			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fitness</a:t>
            </a:r>
            <a:r>
              <a:rPr lang="de-DE" dirty="0"/>
              <a:t>(</a:t>
            </a:r>
            <a:r>
              <a:rPr lang="de-DE" dirty="0" err="1"/>
              <a:t>population_liste</a:t>
            </a:r>
            <a:r>
              <a:rPr lang="de-DE" dirty="0"/>
              <a:t>[i]) &gt; n</a:t>
            </a:r>
          </a:p>
          <a:p>
            <a:pPr marL="0" indent="0" defTabSz="180000">
              <a:buNone/>
            </a:pPr>
            <a:r>
              <a:rPr lang="de-DE" dirty="0"/>
              <a:t>				</a:t>
            </a:r>
            <a:r>
              <a:rPr lang="de-DE" dirty="0" err="1"/>
              <a:t>elter</a:t>
            </a:r>
            <a:r>
              <a:rPr lang="de-DE" dirty="0"/>
              <a:t> &lt;- </a:t>
            </a:r>
            <a:r>
              <a:rPr lang="de-DE" dirty="0" err="1"/>
              <a:t>population_liste</a:t>
            </a:r>
            <a:r>
              <a:rPr lang="de-DE" dirty="0"/>
              <a:t>[i]</a:t>
            </a:r>
          </a:p>
          <a:p>
            <a:pPr marL="0" indent="0" defTabSz="180000">
              <a:buNone/>
            </a:pPr>
            <a:r>
              <a:rPr lang="de-DE" dirty="0"/>
              <a:t>				</a:t>
            </a:r>
            <a:r>
              <a:rPr lang="de-DE" dirty="0" err="1"/>
              <a:t>return</a:t>
            </a:r>
            <a:r>
              <a:rPr lang="de-DE" dirty="0"/>
              <a:t> </a:t>
            </a:r>
            <a:r>
              <a:rPr lang="de-DE" dirty="0" err="1"/>
              <a:t>elter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5501459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66700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106000"/>
                  <a:buFont typeface="Wingdings" panose="05000000000000000000" pitchFamily="2" charset="2"/>
                  <a:buChar char="§"/>
                  <a:defRPr kern="1200" baseline="0">
                    <a:solidFill>
                      <a:srgbClr val="4A5C66"/>
                    </a:solidFill>
                    <a:latin typeface="Arial" pitchFamily="34" charset="0"/>
                    <a:ea typeface="MS PGothic" panose="020B0600070205080204" pitchFamily="34" charset="-128"/>
                    <a:cs typeface="Arial" pitchFamily="34" charset="0"/>
                  </a:defRPr>
                </a:lvl1pPr>
                <a:lvl2pPr marL="542925" indent="-2762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9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2pPr>
                <a:lvl3pPr marL="8096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3pPr>
                <a:lvl4pPr marL="10763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4pPr>
                <a:lvl5pPr marL="1343025" indent="-2667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0BA24"/>
                  </a:buClr>
                  <a:buSzPct val="80000"/>
                  <a:buFont typeface="Wingdings" panose="05000000000000000000" pitchFamily="2" charset="2"/>
                  <a:buChar char="§"/>
                  <a:defRPr kern="1200">
                    <a:solidFill>
                      <a:srgbClr val="4A5C66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800" dirty="0"/>
                  <a:t>Rekombinationsverfahren</a:t>
                </a:r>
              </a:p>
              <a:p>
                <a:endParaRPr lang="de-DE" sz="1800" dirty="0"/>
              </a:p>
              <a:p>
                <a:r>
                  <a:rPr lang="de-DE" sz="1800" dirty="0"/>
                  <a:t>Kreuzung zweier </a:t>
                </a:r>
                <a:r>
                  <a:rPr lang="de-DE" sz="1800" dirty="0" err="1"/>
                  <a:t>Chromosome</a:t>
                </a:r>
                <a:r>
                  <a:rPr lang="de-DE" sz="1800" dirty="0"/>
                  <a:t> an einem Punkt</a:t>
                </a:r>
              </a:p>
              <a:p>
                <a:endParaRPr lang="de-DE" sz="1800" dirty="0"/>
              </a:p>
              <a:p>
                <a:r>
                  <a:rPr lang="de-DE" sz="1800" dirty="0"/>
                  <a:t>Beispiel:</a:t>
                </a:r>
              </a:p>
              <a:p>
                <a:pPr lvl="1"/>
                <a:r>
                  <a:rPr lang="de-DE" sz="1800" dirty="0"/>
                  <a:t>&lt;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de-DE" sz="1800" dirty="0"/>
                  <a:t>&gt;</a:t>
                </a:r>
              </a:p>
              <a:p>
                <a:pPr lvl="1"/>
                <a:r>
                  <a:rPr lang="de-DE" sz="1800" dirty="0"/>
                  <a:t>&lt;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de-DE" sz="1800" dirty="0"/>
                  <a:t>&gt;</a:t>
                </a:r>
              </a:p>
              <a:p>
                <a:pPr lvl="1"/>
                <a:r>
                  <a:rPr lang="de-DE" sz="1800" dirty="0"/>
                  <a:t>P = 3</a:t>
                </a:r>
              </a:p>
              <a:p>
                <a:pPr lvl="1"/>
                <a:r>
                  <a:rPr lang="de-DE" sz="1800" dirty="0"/>
                  <a:t>→ &lt;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de-DE" sz="1800" dirty="0"/>
                  <a:t>&gt;</a:t>
                </a:r>
              </a:p>
              <a:p>
                <a:pPr lvl="1"/>
                <a:r>
                  <a:rPr lang="de-DE" sz="1800" dirty="0"/>
                  <a:t>→ &lt;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de-DE" sz="1800" dirty="0"/>
                  <a:t>&gt;</a:t>
                </a:r>
              </a:p>
            </p:txBody>
          </p:sp>
        </mc:Choice>
        <mc:Fallback xmlns="">
          <p:sp>
            <p:nvSpPr>
              <p:cNvPr id="396" name="Textplatzhalter 3">
                <a:extLst>
                  <a:ext uri="{FF2B5EF4-FFF2-40B4-BE49-F238E27FC236}">
                    <a16:creationId xmlns:a16="http://schemas.microsoft.com/office/drawing/2014/main" id="{197FB923-CD22-43D6-9B23-250E0B768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2425" y="1991593"/>
                <a:ext cx="11487150" cy="4305300"/>
              </a:xfrm>
              <a:prstGeom prst="rect">
                <a:avLst/>
              </a:prstGeom>
              <a:blipFill>
                <a:blip r:embed="rId2"/>
                <a:stretch>
                  <a:fillRect l="-425" t="-85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35997702-CF95-4A86-956F-9AE5173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Genetische Algorithmen – </a:t>
            </a:r>
            <a:r>
              <a:rPr lang="de-DE" dirty="0" err="1"/>
              <a:t>One</a:t>
            </a:r>
            <a:r>
              <a:rPr lang="de-DE" dirty="0"/>
              <a:t>-Point-Crossover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7042150" y="1991593"/>
                <a:ext cx="5054600" cy="4305300"/>
              </a:xfrm>
            </p:spPr>
            <p:txBody>
              <a:bodyPr/>
              <a:lstStyle/>
              <a:p>
                <a:pPr marL="0" indent="0" defTabSz="180000">
                  <a:buNone/>
                </a:pPr>
                <a:r>
                  <a:rPr lang="de-DE" dirty="0">
                    <a:solidFill>
                      <a:srgbClr val="00B050"/>
                    </a:solidFill>
                  </a:rPr>
                  <a:t>algorithm </a:t>
                </a:r>
                <a:r>
                  <a:rPr lang="de-DE" dirty="0" err="1">
                    <a:solidFill>
                      <a:srgbClr val="00B050"/>
                    </a:solidFill>
                  </a:rPr>
                  <a:t>OP_Crossover</a:t>
                </a:r>
                <a:r>
                  <a:rPr lang="de-DE" dirty="0">
                    <a:solidFill>
                      <a:srgbClr val="00B050"/>
                    </a:solidFill>
                  </a:rPr>
                  <a:t>()</a:t>
                </a:r>
              </a:p>
              <a:p>
                <a:pPr marL="0" indent="0" defTabSz="180000">
                  <a:buNone/>
                </a:pPr>
                <a:r>
                  <a:rPr lang="de-DE" dirty="0"/>
                  <a:t>	elter1, elter2 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elternpopulation</a:t>
                </a:r>
                <a:endParaRPr lang="de-DE" dirty="0"/>
              </a:p>
              <a:p>
                <a:pPr marL="0" indent="0" defTabSz="180000">
                  <a:buNone/>
                </a:pPr>
                <a:r>
                  <a:rPr lang="de-DE" dirty="0"/>
                  <a:t>	länge &lt;- elter1.länge()</a:t>
                </a:r>
              </a:p>
              <a:p>
                <a:pPr marL="0" indent="0" defTabSz="180000">
                  <a:buNone/>
                </a:pPr>
                <a:r>
                  <a:rPr lang="de-DE" dirty="0"/>
                  <a:t>	p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de-DE" dirty="0"/>
                  <a:t> [1,länge]</a:t>
                </a:r>
              </a:p>
              <a:p>
                <a:pPr marL="0" indent="0" defTabSz="180000">
                  <a:buNone/>
                </a:pPr>
                <a:r>
                  <a:rPr lang="de-DE" dirty="0"/>
                  <a:t>	kind1 &lt;- elter1[1,..,p]</a:t>
                </a:r>
              </a:p>
              <a:p>
                <a:pPr marL="0" indent="0" defTabSz="180000">
                  <a:buNone/>
                </a:pPr>
                <a:r>
                  <a:rPr lang="de-DE" dirty="0"/>
                  <a:t>	kind1 &lt;- kind1 + elter2[p+1,..,länge]</a:t>
                </a:r>
              </a:p>
              <a:p>
                <a:pPr marL="0" indent="0" defTabSz="180000">
                  <a:buNone/>
                </a:pPr>
                <a:r>
                  <a:rPr lang="de-DE" dirty="0"/>
                  <a:t>	kind2 &lt;- elter2[1,..,p]</a:t>
                </a:r>
              </a:p>
              <a:p>
                <a:pPr marL="0" indent="0" defTabSz="180000">
                  <a:buNone/>
                </a:pPr>
                <a:r>
                  <a:rPr lang="de-DE" dirty="0"/>
                  <a:t>	kind2 &lt;- kind2 + elter1[p+1,..,länge]</a:t>
                </a:r>
              </a:p>
              <a:p>
                <a:pPr marL="0" indent="0" defTabSz="180000">
                  <a:buNone/>
                </a:pPr>
                <a:r>
                  <a:rPr lang="de-DE" dirty="0"/>
                  <a:t>	</a:t>
                </a:r>
                <a:r>
                  <a:rPr lang="de-DE" dirty="0" err="1"/>
                  <a:t>return</a:t>
                </a:r>
                <a:r>
                  <a:rPr lang="de-DE" dirty="0"/>
                  <a:t> kind1, kind2</a:t>
                </a:r>
                <a:endParaRPr lang="de-DE" sz="1100" dirty="0"/>
              </a:p>
            </p:txBody>
          </p:sp>
        </mc:Choice>
        <mc:Fallback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027ACB38-45C8-49B7-B159-284BE2923E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7042150" y="1991593"/>
                <a:ext cx="5054600" cy="4305300"/>
              </a:xfrm>
              <a:blipFill>
                <a:blip r:embed="rId3"/>
                <a:stretch>
                  <a:fillRect l="-965" t="-8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52991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BF19C0-3BC1-4DF7-96B7-BC7C10BE9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– Evolutionsstrategien vs. Genetische Algorithmen</a:t>
            </a:r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id="{A94AC559-29E1-4EB1-998A-D3B5F8453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769517"/>
              </p:ext>
            </p:extLst>
          </p:nvPr>
        </p:nvGraphicFramePr>
        <p:xfrm>
          <a:off x="1040851" y="1735400"/>
          <a:ext cx="10110298" cy="4541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5149">
                  <a:extLst>
                    <a:ext uri="{9D8B030D-6E8A-4147-A177-3AD203B41FA5}">
                      <a16:colId xmlns:a16="http://schemas.microsoft.com/office/drawing/2014/main" val="2117430658"/>
                    </a:ext>
                  </a:extLst>
                </a:gridCol>
                <a:gridCol w="5055149">
                  <a:extLst>
                    <a:ext uri="{9D8B030D-6E8A-4147-A177-3AD203B41FA5}">
                      <a16:colId xmlns:a16="http://schemas.microsoft.com/office/drawing/2014/main" val="544450094"/>
                    </a:ext>
                  </a:extLst>
                </a:gridCol>
              </a:tblGrid>
              <a:tr h="67519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Evolutionsstrategien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Genetische Algorithmen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056069"/>
                  </a:ext>
                </a:extLst>
              </a:tr>
              <a:tr h="675190">
                <a:tc>
                  <a:txBody>
                    <a:bodyPr/>
                    <a:lstStyle/>
                    <a:p>
                      <a:pPr algn="ctr"/>
                      <a:r>
                        <a:rPr lang="de-DE" dirty="0" err="1">
                          <a:solidFill>
                            <a:srgbClr val="4A5C66"/>
                          </a:solidFill>
                        </a:rPr>
                        <a:t>Reellwertige</a:t>
                      </a:r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 </a:t>
                      </a:r>
                      <a:r>
                        <a:rPr lang="de-DE" dirty="0" err="1">
                          <a:solidFill>
                            <a:srgbClr val="4A5C66"/>
                          </a:solidFill>
                        </a:rPr>
                        <a:t>Chromosome</a:t>
                      </a:r>
                      <a:endParaRPr lang="de-DE" dirty="0">
                        <a:solidFill>
                          <a:srgbClr val="4A5C66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Binär-Codierung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949711"/>
                  </a:ext>
                </a:extLst>
              </a:tr>
              <a:tr h="67519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Fokus: Mutation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Fokus: Rekombination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432379"/>
                  </a:ext>
                </a:extLst>
              </a:tr>
              <a:tr h="67519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Qualitätsfunktion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Qualitäts- und Fitnessfunktion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66364"/>
                  </a:ext>
                </a:extLst>
              </a:tr>
              <a:tr h="67519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Gleichverteilte Elternselektion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Elternselektion nach Fitness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1093273"/>
                  </a:ext>
                </a:extLst>
              </a:tr>
              <a:tr h="1165396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Meist nur ein Elternindividuum an der</a:t>
                      </a:r>
                      <a:br>
                        <a:rPr lang="de-DE" dirty="0">
                          <a:solidFill>
                            <a:srgbClr val="4A5C66"/>
                          </a:solidFill>
                        </a:rPr>
                      </a:br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Erzeugung eines Nachkommens beteiligt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Meist Heirats-Schema:</a:t>
                      </a:r>
                      <a:br>
                        <a:rPr lang="de-DE" dirty="0">
                          <a:solidFill>
                            <a:srgbClr val="4A5C66"/>
                          </a:solidFill>
                        </a:rPr>
                      </a:br>
                      <a:r>
                        <a:rPr lang="de-DE" dirty="0">
                          <a:solidFill>
                            <a:srgbClr val="4A5C66"/>
                          </a:solidFill>
                        </a:rPr>
                        <a:t>2 Eltern erzeugen 2 Kinder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180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99127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2D6527-4329-4D2D-A7DB-7E8588F3A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6" y="1124808"/>
            <a:ext cx="11323407" cy="576000"/>
          </a:xfrm>
        </p:spPr>
        <p:txBody>
          <a:bodyPr wrap="square" anchor="t">
            <a:normAutofit/>
          </a:bodyPr>
          <a:lstStyle/>
          <a:p>
            <a:r>
              <a:rPr lang="de-DE" dirty="0"/>
              <a:t>Ausblick – </a:t>
            </a:r>
            <a:r>
              <a:rPr lang="de-DE" dirty="0" err="1"/>
              <a:t>Travelling</a:t>
            </a:r>
            <a:r>
              <a:rPr lang="de-DE" dirty="0"/>
              <a:t> </a:t>
            </a:r>
            <a:r>
              <a:rPr lang="de-DE" dirty="0" err="1"/>
              <a:t>Salesman</a:t>
            </a:r>
            <a:r>
              <a:rPr lang="de-DE" dirty="0"/>
              <a:t>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6A26C67F-3C81-49B1-BB73-82D1495B3B3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35360" y="1700807"/>
                <a:ext cx="5472608" cy="4779891"/>
              </a:xfrm>
            </p:spPr>
            <p:txBody>
              <a:bodyPr wrap="square" anchor="t"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de-DE" sz="1900" dirty="0"/>
                  <a:t>Handlungsreisender startet bei einer Stadt</a:t>
                </a:r>
              </a:p>
              <a:p>
                <a:pPr>
                  <a:lnSpc>
                    <a:spcPct val="90000"/>
                  </a:lnSpc>
                </a:pPr>
                <a:endParaRPr lang="de-DE" sz="1900" dirty="0"/>
              </a:p>
              <a:p>
                <a:pPr>
                  <a:lnSpc>
                    <a:spcPct val="90000"/>
                  </a:lnSpc>
                </a:pPr>
                <a:r>
                  <a:rPr lang="de-DE" sz="1900" dirty="0"/>
                  <a:t>Gewisse Städte sollen in einem Rundgang besucht werden</a:t>
                </a:r>
              </a:p>
              <a:p>
                <a:pPr>
                  <a:lnSpc>
                    <a:spcPct val="90000"/>
                  </a:lnSpc>
                </a:pPr>
                <a:endParaRPr lang="de-DE" sz="1900" dirty="0"/>
              </a:p>
              <a:p>
                <a:pPr>
                  <a:lnSpc>
                    <a:spcPct val="90000"/>
                  </a:lnSpc>
                </a:pPr>
                <a:r>
                  <a:rPr lang="de-DE" sz="1900" dirty="0"/>
                  <a:t>Keine Stadt soll doppelt besucht werden</a:t>
                </a:r>
              </a:p>
              <a:p>
                <a:pPr>
                  <a:lnSpc>
                    <a:spcPct val="90000"/>
                  </a:lnSpc>
                </a:pPr>
                <a:endParaRPr lang="de-DE" sz="1900" dirty="0"/>
              </a:p>
              <a:p>
                <a:pPr>
                  <a:lnSpc>
                    <a:spcPct val="90000"/>
                  </a:lnSpc>
                </a:pPr>
                <a:r>
                  <a:rPr lang="de-DE" sz="1900" dirty="0"/>
                  <a:t>Start-Stadt = Ziel-Stadt</a:t>
                </a:r>
              </a:p>
              <a:p>
                <a:pPr>
                  <a:lnSpc>
                    <a:spcPct val="90000"/>
                  </a:lnSpc>
                </a:pPr>
                <a:endParaRPr lang="de-DE" sz="1900" dirty="0"/>
              </a:p>
              <a:p>
                <a:pPr>
                  <a:lnSpc>
                    <a:spcPct val="90000"/>
                  </a:lnSpc>
                </a:pPr>
                <a:r>
                  <a:rPr lang="de-DE" sz="1900" dirty="0"/>
                  <a:t>NP-schweres, kombinatorisches Problem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de-DE" sz="1900" dirty="0"/>
                  <a:t>20 Städte: </a:t>
                </a:r>
                <a14:m>
                  <m:oMath xmlns:m="http://schemas.openxmlformats.org/officeDocument/2006/math">
                    <m:r>
                      <a:rPr lang="de-DE" sz="1900" b="0" i="1" smtClean="0">
                        <a:latin typeface="Cambria Math" panose="02040503050406030204" pitchFamily="18" charset="0"/>
                      </a:rPr>
                      <m:t>20!=2,433∗</m:t>
                    </m:r>
                    <m:sSup>
                      <m:sSupPr>
                        <m:ctrlPr>
                          <a:rPr lang="de-DE" sz="1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9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sz="1900" b="0" i="1" smtClean="0">
                            <a:latin typeface="Cambria Math" panose="02040503050406030204" pitchFamily="18" charset="0"/>
                          </a:rPr>
                          <m:t>18</m:t>
                        </m:r>
                      </m:sup>
                    </m:sSup>
                  </m:oMath>
                </a14:m>
                <a:r>
                  <a:rPr lang="de-DE" sz="1900" dirty="0"/>
                  <a:t> Möglichkeiten</a:t>
                </a:r>
              </a:p>
              <a:p>
                <a:pPr>
                  <a:lnSpc>
                    <a:spcPct val="90000"/>
                  </a:lnSpc>
                </a:pPr>
                <a:endParaRPr lang="de-DE" sz="1900" dirty="0"/>
              </a:p>
              <a:p>
                <a:pPr>
                  <a:lnSpc>
                    <a:spcPct val="90000"/>
                  </a:lnSpc>
                </a:pPr>
                <a:endParaRPr lang="de-DE" sz="1900" dirty="0"/>
              </a:p>
              <a:p>
                <a:pPr>
                  <a:lnSpc>
                    <a:spcPct val="90000"/>
                  </a:lnSpc>
                </a:pPr>
                <a:r>
                  <a:rPr lang="de-DE" sz="1900" dirty="0"/>
                  <a:t>Optimale Lösung: Kürzester Rundgang</a:t>
                </a:r>
              </a:p>
            </p:txBody>
          </p:sp>
        </mc:Choice>
        <mc:Fallback xmlns=""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6A26C67F-3C81-49B1-BB73-82D1495B3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35360" y="1700807"/>
                <a:ext cx="5472608" cy="4779891"/>
              </a:xfrm>
              <a:blipFill>
                <a:blip r:embed="rId2"/>
                <a:stretch>
                  <a:fillRect l="-1002" t="-127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8F0240E3-0796-47AB-A2A0-12082E1E3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114" y="1700808"/>
            <a:ext cx="3272402" cy="43924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180958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2D6527-4329-4D2D-A7DB-7E8588F3A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 – </a:t>
            </a:r>
            <a:r>
              <a:rPr lang="de-DE" dirty="0" err="1"/>
              <a:t>Travelling</a:t>
            </a:r>
            <a:r>
              <a:rPr lang="de-DE" dirty="0"/>
              <a:t> </a:t>
            </a:r>
            <a:r>
              <a:rPr lang="de-DE" dirty="0" err="1"/>
              <a:t>Salesman</a:t>
            </a:r>
            <a:r>
              <a:rPr lang="de-DE" dirty="0"/>
              <a:t>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6A26C67F-3C81-49B1-BB73-82D1495B3B34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/>
              <a:lstStyle/>
              <a:p>
                <a:r>
                  <a:rPr lang="de-DE" dirty="0">
                    <a:solidFill>
                      <a:srgbClr val="4A5C66"/>
                    </a:solidFill>
                  </a:rPr>
                  <a:t>Keine </a:t>
                </a:r>
                <a:r>
                  <a:rPr lang="de-DE" dirty="0" err="1">
                    <a:solidFill>
                      <a:srgbClr val="4A5C66"/>
                    </a:solidFill>
                  </a:rPr>
                  <a:t>reellwertigen</a:t>
                </a:r>
                <a:r>
                  <a:rPr lang="de-DE" dirty="0">
                    <a:solidFill>
                      <a:srgbClr val="4A5C66"/>
                    </a:solidFill>
                  </a:rPr>
                  <a:t> </a:t>
                </a:r>
                <a:r>
                  <a:rPr lang="de-DE" dirty="0" err="1">
                    <a:solidFill>
                      <a:srgbClr val="4A5C66"/>
                    </a:solidFill>
                  </a:rPr>
                  <a:t>Chromosome</a:t>
                </a:r>
                <a:endParaRPr lang="de-DE" dirty="0">
                  <a:solidFill>
                    <a:srgbClr val="4A5C66"/>
                  </a:solidFill>
                </a:endParaRPr>
              </a:p>
              <a:p>
                <a:pPr lvl="1"/>
                <a:r>
                  <a:rPr lang="de-DE" dirty="0">
                    <a:solidFill>
                      <a:srgbClr val="4A5C66"/>
                    </a:solidFill>
                  </a:rPr>
                  <a:t>Reihenfolge von Stadt-Indizes ergibt Rundlauf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𝑖𝑑𝑥</m:t>
                    </m:r>
                    <m:r>
                      <a:rPr lang="de-DE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de-DE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ℕ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4A5C66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 ∀ </m:t>
                    </m:r>
                    <m:r>
                      <a:rPr lang="de-DE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𝑖𝑑𝑥</m:t>
                    </m:r>
                    <m:r>
                      <a:rPr lang="de-DE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∈{1,…,</m:t>
                    </m:r>
                    <m:r>
                      <a:rPr lang="de-DE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de-DE" dirty="0">
                  <a:solidFill>
                    <a:srgbClr val="4A5C66"/>
                  </a:solidFill>
                </a:endParaRPr>
              </a:p>
              <a:p>
                <a:pPr lvl="1"/>
                <a:r>
                  <a:rPr lang="de-DE" dirty="0">
                    <a:solidFill>
                      <a:srgbClr val="4A5C66"/>
                    </a:solidFill>
                  </a:rPr>
                  <a:t>Erste und letzte Stadt dieselbe</a:t>
                </a:r>
              </a:p>
              <a:p>
                <a:pPr lvl="2"/>
                <a:r>
                  <a:rPr lang="de-DE" dirty="0">
                    <a:solidFill>
                      <a:srgbClr val="4A5C66"/>
                    </a:solidFill>
                  </a:rPr>
                  <a:t>(können bei der Codierung weggelassen werden)</a:t>
                </a:r>
              </a:p>
              <a:p>
                <a:endParaRPr lang="de-DE" dirty="0">
                  <a:solidFill>
                    <a:srgbClr val="4A5C66"/>
                  </a:solidFill>
                </a:endParaRPr>
              </a:p>
              <a:p>
                <a:endParaRPr lang="de-DE" dirty="0">
                  <a:solidFill>
                    <a:srgbClr val="4A5C66"/>
                  </a:solidFill>
                </a:endParaRPr>
              </a:p>
              <a:p>
                <a:r>
                  <a:rPr lang="de-DE" dirty="0">
                    <a:solidFill>
                      <a:srgbClr val="4A5C66"/>
                    </a:solidFill>
                  </a:rPr>
                  <a:t>Mutation und Rekombination müssen in validen Lösungen resultieren</a:t>
                </a:r>
              </a:p>
              <a:p>
                <a:pPr lvl="1"/>
                <a:r>
                  <a:rPr lang="de-DE" dirty="0">
                    <a:solidFill>
                      <a:srgbClr val="4A5C66"/>
                    </a:solidFill>
                  </a:rPr>
                  <a:t>Keine zu besuchende Stadt doppelt betrachten</a:t>
                </a:r>
              </a:p>
              <a:p>
                <a:pPr lvl="1"/>
                <a:r>
                  <a:rPr lang="de-DE" dirty="0">
                    <a:solidFill>
                      <a:srgbClr val="4A5C66"/>
                    </a:solidFill>
                  </a:rPr>
                  <a:t>Keine zu besuchende Stadt auslassen</a:t>
                </a:r>
              </a:p>
            </p:txBody>
          </p:sp>
        </mc:Choice>
        <mc:Fallback xmlns=""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6A26C67F-3C81-49B1-BB73-82D1495B3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425" t="-70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13298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2D6527-4329-4D2D-A7DB-7E8588F3A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 – </a:t>
            </a:r>
            <a:r>
              <a:rPr lang="de-DE" dirty="0" err="1"/>
              <a:t>Travelling</a:t>
            </a:r>
            <a:r>
              <a:rPr lang="de-DE" dirty="0"/>
              <a:t> </a:t>
            </a:r>
            <a:r>
              <a:rPr lang="de-DE" dirty="0" err="1"/>
              <a:t>Salesman</a:t>
            </a:r>
            <a:r>
              <a:rPr lang="de-DE" dirty="0"/>
              <a:t>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6A26C67F-3C81-49B1-BB73-82D1495B3B34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34963" y="1785257"/>
                <a:ext cx="11487150" cy="4515531"/>
              </a:xfrm>
            </p:spPr>
            <p:txBody>
              <a:bodyPr/>
              <a:lstStyle/>
              <a:p>
                <a:r>
                  <a:rPr lang="de-DE" dirty="0">
                    <a:solidFill>
                      <a:srgbClr val="4A5C66"/>
                    </a:solidFill>
                  </a:rPr>
                  <a:t>Experimentieren durch Testen von verschiedenen Genetischen Algorithmen</a:t>
                </a:r>
              </a:p>
              <a:p>
                <a:pPr lvl="1"/>
                <a:r>
                  <a:rPr lang="de-DE" dirty="0"/>
                  <a:t>Crossover-Strategien</a:t>
                </a:r>
              </a:p>
              <a:p>
                <a:pPr lvl="1"/>
                <a:r>
                  <a:rPr lang="de-DE" dirty="0">
                    <a:solidFill>
                      <a:srgbClr val="4A5C66"/>
                    </a:solidFill>
                  </a:rPr>
                  <a:t>Mutations-Strategien</a:t>
                </a:r>
              </a:p>
              <a:p>
                <a:pPr lvl="1"/>
                <a:endParaRPr lang="de-DE" dirty="0"/>
              </a:p>
              <a:p>
                <a:r>
                  <a:rPr lang="de-DE" dirty="0"/>
                  <a:t>Testen verschiedener Kennwert-Konfigurationen</a:t>
                </a:r>
              </a:p>
              <a:p>
                <a:pPr lvl="1"/>
                <a:r>
                  <a:rPr lang="de-DE" dirty="0"/>
                  <a:t>Schrittweite</a:t>
                </a:r>
              </a:p>
              <a:p>
                <a:pPr lvl="1"/>
                <a:r>
                  <a:rPr lang="de-DE" dirty="0"/>
                  <a:t>Populationsgröße</a:t>
                </a:r>
              </a:p>
              <a:p>
                <a:pPr lvl="1"/>
                <a:r>
                  <a:rPr lang="de-DE" dirty="0"/>
                  <a:t>Anzahl der Eltern</a:t>
                </a:r>
              </a:p>
              <a:p>
                <a:pPr lvl="1"/>
                <a:r>
                  <a:rPr lang="de-DE" dirty="0"/>
                  <a:t>Anzahl der Kinder</a:t>
                </a:r>
              </a:p>
              <a:p>
                <a:pPr lvl="1"/>
                <a:r>
                  <a:rPr lang="de-DE" dirty="0"/>
                  <a:t>Mutationswahrscheinlichkeit</a:t>
                </a:r>
              </a:p>
              <a:p>
                <a:pPr lvl="1"/>
                <a:r>
                  <a:rPr lang="de-DE" dirty="0"/>
                  <a:t>…</a:t>
                </a:r>
              </a:p>
              <a:p>
                <a:pPr lvl="1"/>
                <a:endParaRPr lang="de-DE" dirty="0">
                  <a:solidFill>
                    <a:srgbClr val="4A5C66"/>
                  </a:solidFill>
                </a:endParaRPr>
              </a:p>
              <a:p>
                <a:r>
                  <a:rPr lang="de-DE" dirty="0">
                    <a:solidFill>
                      <a:srgbClr val="4A5C66"/>
                    </a:solidFill>
                  </a:rPr>
                  <a:t>Plotten von Abhängigkeiten </a:t>
                </a:r>
              </a:p>
              <a:p>
                <a:pPr lvl="1"/>
                <a:r>
                  <a:rPr lang="de-DE" dirty="0"/>
                  <a:t>z.B. </a:t>
                </a:r>
                <a:r>
                  <a:rPr lang="de-DE" dirty="0">
                    <a:solidFill>
                      <a:srgbClr val="4A5C66"/>
                    </a:solidFill>
                  </a:rPr>
                  <a:t>(Iterationszahl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rgbClr val="4A5C66"/>
                        </a:solidFill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de-DE" dirty="0">
                    <a:solidFill>
                      <a:srgbClr val="4A5C66"/>
                    </a:solidFill>
                  </a:rPr>
                  <a:t> Qualität des besten Individuums)</a:t>
                </a:r>
              </a:p>
            </p:txBody>
          </p:sp>
        </mc:Choice>
        <mc:Fallback xmlns=""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6A26C67F-3C81-49B1-BB73-82D1495B3B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34963" y="1785257"/>
                <a:ext cx="11487150" cy="4515531"/>
              </a:xfrm>
              <a:blipFill>
                <a:blip r:embed="rId2"/>
                <a:stretch>
                  <a:fillRect l="-425" t="-810" b="-499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4549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21059048-CA97-4EAA-842D-535F0C108203}"/>
              </a:ext>
            </a:extLst>
          </p:cNvPr>
          <p:cNvSpPr txBox="1"/>
          <p:nvPr/>
        </p:nvSpPr>
        <p:spPr>
          <a:xfrm>
            <a:off x="7825273" y="3205901"/>
            <a:ext cx="3847562" cy="287143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r>
              <a:rPr lang="de-DE" sz="400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Viele Dank</a:t>
            </a:r>
            <a:br>
              <a:rPr lang="de-DE" sz="400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400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für </a:t>
            </a:r>
            <a:r>
              <a:rPr lang="de-DE" sz="4000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4185969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10074E-08E8-427D-A9F3-7CA2D2FE9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Einstieg in die Thematik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8E57C4F-65CD-41B9-AD42-5E92FADE32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963" y="1791478"/>
            <a:ext cx="11487150" cy="4509310"/>
          </a:xfrm>
        </p:spPr>
        <p:txBody>
          <a:bodyPr/>
          <a:lstStyle/>
          <a:p>
            <a:r>
              <a:rPr lang="de-DE" dirty="0"/>
              <a:t>Optimierungsprobleme</a:t>
            </a:r>
          </a:p>
          <a:p>
            <a:pPr lvl="1"/>
            <a:r>
              <a:rPr lang="de-DE" dirty="0"/>
              <a:t>n Parameter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Parameterkonfiguration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Suboptimale Lösungen</a:t>
            </a:r>
          </a:p>
          <a:p>
            <a:pPr lvl="2"/>
            <a:r>
              <a:rPr lang="de-DE" dirty="0"/>
              <a:t>Lokal</a:t>
            </a:r>
          </a:p>
          <a:p>
            <a:pPr lvl="2"/>
            <a:r>
              <a:rPr lang="de-DE" dirty="0"/>
              <a:t>Minimum, Maximum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Bestmögliche Lösung</a:t>
            </a:r>
          </a:p>
          <a:p>
            <a:pPr lvl="2"/>
            <a:r>
              <a:rPr lang="de-DE" dirty="0"/>
              <a:t>Minimum, Maximum</a:t>
            </a:r>
          </a:p>
          <a:p>
            <a:pPr lvl="2"/>
            <a:r>
              <a:rPr lang="de-DE" dirty="0"/>
              <a:t>Global</a:t>
            </a:r>
          </a:p>
          <a:p>
            <a:pPr lvl="2"/>
            <a:endParaRPr lang="de-DE" dirty="0"/>
          </a:p>
          <a:p>
            <a:pPr lvl="1"/>
            <a:r>
              <a:rPr lang="de-DE" dirty="0"/>
              <a:t>Beispiel: </a:t>
            </a:r>
            <a:r>
              <a:rPr lang="de-DE" dirty="0" err="1"/>
              <a:t>Travelling</a:t>
            </a:r>
            <a:r>
              <a:rPr lang="de-DE" dirty="0"/>
              <a:t> </a:t>
            </a:r>
            <a:r>
              <a:rPr lang="de-DE" dirty="0" err="1"/>
              <a:t>Salesman</a:t>
            </a:r>
            <a:r>
              <a:rPr lang="de-DE" dirty="0"/>
              <a:t> Problem (TSP)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CE4853-95AF-4C5D-A722-87052D025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426" y="1995488"/>
            <a:ext cx="4931374" cy="289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69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8D62B-53F7-4192-A3B3-81920FEF7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Einstieg in die Thematik - Nomenklatur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00FB04-E66F-4B26-BCB9-6F7244AD34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Population</a:t>
            </a:r>
          </a:p>
          <a:p>
            <a:pPr lvl="1"/>
            <a:r>
              <a:rPr lang="de-DE" dirty="0"/>
              <a:t>Gekapselte Entwicklung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Individuum</a:t>
            </a:r>
          </a:p>
          <a:p>
            <a:pPr lvl="2"/>
            <a:r>
              <a:rPr lang="de-DE" dirty="0"/>
              <a:t>Valider Lösungsvorschlag</a:t>
            </a:r>
          </a:p>
          <a:p>
            <a:pPr lvl="2"/>
            <a:endParaRPr lang="de-DE" dirty="0"/>
          </a:p>
          <a:p>
            <a:pPr lvl="2"/>
            <a:r>
              <a:rPr lang="de-DE" dirty="0"/>
              <a:t>Chromosom</a:t>
            </a:r>
          </a:p>
          <a:p>
            <a:pPr lvl="3"/>
            <a:r>
              <a:rPr lang="de-DE" dirty="0"/>
              <a:t>Parameterausprägungen</a:t>
            </a:r>
          </a:p>
          <a:p>
            <a:pPr lvl="3"/>
            <a:r>
              <a:rPr lang="de-DE" dirty="0"/>
              <a:t>Vektor aus Zahlen</a:t>
            </a:r>
          </a:p>
          <a:p>
            <a:pPr lvl="3"/>
            <a:r>
              <a:rPr lang="de-DE" dirty="0"/>
              <a:t>Evolutionsstrategien → </a:t>
            </a:r>
            <a:r>
              <a:rPr lang="de-DE" dirty="0" err="1"/>
              <a:t>reellwertige</a:t>
            </a:r>
            <a:r>
              <a:rPr lang="de-DE" dirty="0"/>
              <a:t> Zahlen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4178F55-377F-4B40-B4C3-38F7AE8BA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299" y="1791477"/>
            <a:ext cx="7958701" cy="278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37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619FF62-9FFA-4674-949D-B9D644CF0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2037" y="0"/>
            <a:ext cx="3005990" cy="648166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9D8D62B-53F7-4192-A3B3-81920FEF7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Einstieg in die Thematik – Ablauf einer Evolution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00FB04-E66F-4B26-BCB9-6F7244AD34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Wiederholung:</a:t>
            </a:r>
          </a:p>
          <a:p>
            <a:pPr lvl="1"/>
            <a:r>
              <a:rPr lang="de-DE" dirty="0"/>
              <a:t>Elternselektion aus der Population</a:t>
            </a:r>
          </a:p>
          <a:p>
            <a:pPr lvl="1"/>
            <a:r>
              <a:rPr lang="de-DE" dirty="0"/>
              <a:t>Erzeugung von Nachkommen</a:t>
            </a:r>
          </a:p>
          <a:p>
            <a:pPr lvl="2"/>
            <a:r>
              <a:rPr lang="de-DE" dirty="0"/>
              <a:t>Weitergabe der Erbinformationen</a:t>
            </a:r>
          </a:p>
          <a:p>
            <a:pPr lvl="1"/>
            <a:r>
              <a:rPr lang="de-DE" dirty="0"/>
              <a:t>Mutation</a:t>
            </a:r>
          </a:p>
          <a:p>
            <a:pPr lvl="2"/>
            <a:r>
              <a:rPr lang="de-DE" dirty="0"/>
              <a:t>Individualisierung</a:t>
            </a:r>
          </a:p>
          <a:p>
            <a:pPr lvl="1"/>
            <a:r>
              <a:rPr lang="de-DE" dirty="0"/>
              <a:t>Selektion für nächste Generation</a:t>
            </a:r>
          </a:p>
          <a:p>
            <a:pPr lvl="1"/>
            <a:endParaRPr lang="de-DE" dirty="0"/>
          </a:p>
          <a:p>
            <a:r>
              <a:rPr lang="de-DE" dirty="0"/>
              <a:t>Abbruchbedingungen:</a:t>
            </a:r>
          </a:p>
          <a:p>
            <a:pPr lvl="1"/>
            <a:r>
              <a:rPr lang="de-DE" dirty="0"/>
              <a:t>Qualität des besten Individuums ausreichend</a:t>
            </a:r>
          </a:p>
          <a:p>
            <a:pPr lvl="1"/>
            <a:r>
              <a:rPr lang="de-DE" dirty="0"/>
              <a:t>Iterationslimit erreicht</a:t>
            </a:r>
          </a:p>
          <a:p>
            <a:pPr lvl="1"/>
            <a:r>
              <a:rPr lang="de-DE" dirty="0"/>
              <a:t>Maximale Rechenzeit erreicht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9586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1BA84-1AD7-4A9B-9D5C-7861B8306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Einstieg in die Thematik – </a:t>
            </a:r>
            <a:r>
              <a:rPr lang="de-DE" dirty="0" err="1"/>
              <a:t>Rechenberg‘sche</a:t>
            </a:r>
            <a:r>
              <a:rPr lang="de-DE" dirty="0"/>
              <a:t> Grafik-Notation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278CD18-381B-4832-BB5E-AA22572E6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637" y="5060457"/>
            <a:ext cx="1390998" cy="93508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426E0C7-B86E-4ABC-B73B-993EBF64D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379" y="1567669"/>
            <a:ext cx="1201778" cy="120177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B2FDF05-ADBC-4709-9A0F-4892B22B4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9074" y="1567669"/>
            <a:ext cx="1461835" cy="12438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B37E25F-A2C7-4EC3-BC93-771593BD34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651" y="3137296"/>
            <a:ext cx="1207195" cy="1518328"/>
          </a:xfrm>
          <a:prstGeom prst="rect">
            <a:avLst/>
          </a:prstGeom>
        </p:spPr>
      </p:pic>
      <p:pic>
        <p:nvPicPr>
          <p:cNvPr id="13" name="Grafik 12" descr="Ein Bild, das Platz enthält.&#10;&#10;Automatisch generierte Beschreibung">
            <a:extLst>
              <a:ext uri="{FF2B5EF4-FFF2-40B4-BE49-F238E27FC236}">
                <a16:creationId xmlns:a16="http://schemas.microsoft.com/office/drawing/2014/main" id="{D0C47DD2-793C-46E1-AAFB-CEA02A33DC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6235" y="4841524"/>
            <a:ext cx="634608" cy="133739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084CAE6-0506-4822-8DC8-5AA0E0C811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6995" y="3322478"/>
            <a:ext cx="1407082" cy="1201778"/>
          </a:xfrm>
          <a:prstGeom prst="rect">
            <a:avLst/>
          </a:prstGeom>
        </p:spPr>
      </p:pic>
      <p:pic>
        <p:nvPicPr>
          <p:cNvPr id="17" name="Grafik 16" descr="Ein Bild, das Platz enthält.&#10;&#10;Automatisch generierte Beschreibung">
            <a:extLst>
              <a:ext uri="{FF2B5EF4-FFF2-40B4-BE49-F238E27FC236}">
                <a16:creationId xmlns:a16="http://schemas.microsoft.com/office/drawing/2014/main" id="{366FE108-E263-4B59-A5CA-57A300C524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4333" y="1653426"/>
            <a:ext cx="569268" cy="945643"/>
          </a:xfrm>
          <a:prstGeom prst="rect">
            <a:avLst/>
          </a:prstGeom>
        </p:spPr>
      </p:pic>
      <p:pic>
        <p:nvPicPr>
          <p:cNvPr id="19" name="Grafik 18" descr="Ein Bild, das Pfeil enthält.&#10;&#10;Automatisch generierte Beschreibung">
            <a:extLst>
              <a:ext uri="{FF2B5EF4-FFF2-40B4-BE49-F238E27FC236}">
                <a16:creationId xmlns:a16="http://schemas.microsoft.com/office/drawing/2014/main" id="{9857DF60-2294-4655-A9FA-EC2D8BDDC7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40936" y="3429000"/>
            <a:ext cx="1199973" cy="1143102"/>
          </a:xfrm>
          <a:prstGeom prst="rect">
            <a:avLst/>
          </a:prstGeom>
        </p:spPr>
      </p:pic>
      <p:pic>
        <p:nvPicPr>
          <p:cNvPr id="21" name="Grafik 20" descr="Ein Bild, das Platz enthält.&#10;&#10;Automatisch generierte Beschreibung">
            <a:extLst>
              <a:ext uri="{FF2B5EF4-FFF2-40B4-BE49-F238E27FC236}">
                <a16:creationId xmlns:a16="http://schemas.microsoft.com/office/drawing/2014/main" id="{7F08518B-02E0-4953-949B-5574DF5BD5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40535" y="4929974"/>
            <a:ext cx="843913" cy="1273103"/>
          </a:xfrm>
          <a:prstGeom prst="rect">
            <a:avLst/>
          </a:prstGeom>
        </p:spPr>
      </p:pic>
      <p:pic>
        <p:nvPicPr>
          <p:cNvPr id="23" name="Grafik 22" descr="Ein Bild, das Platz enthält.&#10;&#10;Automatisch generierte Beschreibung">
            <a:extLst>
              <a:ext uri="{FF2B5EF4-FFF2-40B4-BE49-F238E27FC236}">
                <a16:creationId xmlns:a16="http://schemas.microsoft.com/office/drawing/2014/main" id="{B38B50D4-5414-409C-BF24-ADA42DC21B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81674" y="1530486"/>
            <a:ext cx="736714" cy="1102782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839A0B97-773F-40B2-862F-CDA0456943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12498" y="3100113"/>
            <a:ext cx="1522081" cy="1517249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2F4CE636-2DDF-449D-88AA-D257EAE3000A}"/>
              </a:ext>
            </a:extLst>
          </p:cNvPr>
          <p:cNvSpPr txBox="1"/>
          <p:nvPr/>
        </p:nvSpPr>
        <p:spPr>
          <a:xfrm>
            <a:off x="968679" y="2599069"/>
            <a:ext cx="1040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Individuum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2A2EFA3-F381-4BFF-BA3D-E8BE5CA289D6}"/>
              </a:ext>
            </a:extLst>
          </p:cNvPr>
          <p:cNvSpPr txBox="1"/>
          <p:nvPr/>
        </p:nvSpPr>
        <p:spPr>
          <a:xfrm>
            <a:off x="3922793" y="2686310"/>
            <a:ext cx="1040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Population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65A4FC8-FE0D-426E-B747-BA263EFAA495}"/>
              </a:ext>
            </a:extLst>
          </p:cNvPr>
          <p:cNvSpPr txBox="1"/>
          <p:nvPr/>
        </p:nvSpPr>
        <p:spPr>
          <a:xfrm>
            <a:off x="6834991" y="2777573"/>
            <a:ext cx="2210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Auswahl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F96DB148-41EB-43AA-9A07-908CEB459FCC}"/>
              </a:ext>
            </a:extLst>
          </p:cNvPr>
          <p:cNvSpPr txBox="1"/>
          <p:nvPr/>
        </p:nvSpPr>
        <p:spPr>
          <a:xfrm>
            <a:off x="9384392" y="2829519"/>
            <a:ext cx="3251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Gleichverteilte Auswahl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D358C888-45AC-4C9B-BD4C-063E7B63E855}"/>
              </a:ext>
            </a:extLst>
          </p:cNvPr>
          <p:cNvSpPr txBox="1"/>
          <p:nvPr/>
        </p:nvSpPr>
        <p:spPr>
          <a:xfrm>
            <a:off x="-193920" y="4622317"/>
            <a:ext cx="3396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Auswahl mit einer Qualitätsfunktion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3F3BD82E-25ED-45D0-A47C-34C456DAAB63}"/>
              </a:ext>
            </a:extLst>
          </p:cNvPr>
          <p:cNvSpPr txBox="1"/>
          <p:nvPr/>
        </p:nvSpPr>
        <p:spPr>
          <a:xfrm>
            <a:off x="3368261" y="4720486"/>
            <a:ext cx="2210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Isolierte Population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2E638909-BB9C-4860-9511-35C2F14D8D83}"/>
              </a:ext>
            </a:extLst>
          </p:cNvPr>
          <p:cNvSpPr txBox="1"/>
          <p:nvPr/>
        </p:nvSpPr>
        <p:spPr>
          <a:xfrm>
            <a:off x="6855259" y="4617328"/>
            <a:ext cx="2210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Duplikation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D5170485-8FAA-402B-A6C2-95F9BE455636}"/>
              </a:ext>
            </a:extLst>
          </p:cNvPr>
          <p:cNvSpPr txBox="1"/>
          <p:nvPr/>
        </p:nvSpPr>
        <p:spPr>
          <a:xfrm>
            <a:off x="9739483" y="4572102"/>
            <a:ext cx="2210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Mutation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E234A1C-7C2D-4921-9FBF-23A44CDA5248}"/>
              </a:ext>
            </a:extLst>
          </p:cNvPr>
          <p:cNvSpPr txBox="1"/>
          <p:nvPr/>
        </p:nvSpPr>
        <p:spPr>
          <a:xfrm>
            <a:off x="1828262" y="6178921"/>
            <a:ext cx="2210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Bewertung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541BE50B-1888-4164-97A3-4785848D1BD0}"/>
              </a:ext>
            </a:extLst>
          </p:cNvPr>
          <p:cNvSpPr txBox="1"/>
          <p:nvPr/>
        </p:nvSpPr>
        <p:spPr>
          <a:xfrm>
            <a:off x="5215145" y="5995543"/>
            <a:ext cx="2210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Rekombination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48E190EC-9CD8-4CF0-B39B-3875F3A05F30}"/>
              </a:ext>
            </a:extLst>
          </p:cNvPr>
          <p:cNvSpPr txBox="1"/>
          <p:nvPr/>
        </p:nvSpPr>
        <p:spPr>
          <a:xfrm>
            <a:off x="8740259" y="6187956"/>
            <a:ext cx="2287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4A5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Phänotypische Realisation</a:t>
            </a:r>
          </a:p>
        </p:txBody>
      </p:sp>
    </p:spTree>
    <p:extLst>
      <p:ext uri="{BB962C8B-B14F-4D97-AF65-F5344CB8AC3E}">
        <p14:creationId xmlns:p14="http://schemas.microsoft.com/office/powerpoint/2010/main" val="3715717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8D62B-53F7-4192-A3B3-81920FEF7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Einstieg in die Thematik – Ablauf einer Evolution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00FB04-E66F-4B26-BCB9-6F7244AD34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Qualitätsfunktion muss an das Problem angepasst sein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Verschiedene Verfahren sind kombinierbar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3100ECA-26A4-409D-A055-A24CB90C5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2037" y="0"/>
            <a:ext cx="2330185" cy="648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020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platzhalter 3">
            <a:extLst>
              <a:ext uri="{FF2B5EF4-FFF2-40B4-BE49-F238E27FC236}">
                <a16:creationId xmlns:a16="http://schemas.microsoft.com/office/drawing/2014/main" id="{197FB923-CD22-43D6-9B23-250E0B768933}"/>
              </a:ext>
            </a:extLst>
          </p:cNvPr>
          <p:cNvSpPr txBox="1">
            <a:spLocks/>
          </p:cNvSpPr>
          <p:nvPr/>
        </p:nvSpPr>
        <p:spPr bwMode="auto">
          <a:xfrm>
            <a:off x="334439" y="1990725"/>
            <a:ext cx="11487150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panose="05000000000000000000" pitchFamily="2" charset="2"/>
              <a:buChar char="§"/>
              <a:defRPr kern="1200" baseline="0">
                <a:solidFill>
                  <a:srgbClr val="4A5C66"/>
                </a:solidFill>
                <a:latin typeface="Arial" pitchFamily="34" charset="0"/>
                <a:ea typeface="MS PGothic" panose="020B0600070205080204" pitchFamily="34" charset="-128"/>
                <a:cs typeface="Arial" pitchFamily="34" charset="0"/>
              </a:defRPr>
            </a:lvl1pPr>
            <a:lvl2pPr marL="542925" indent="-2762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9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8096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0763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343025" indent="-2667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/>
              <a:t>Simpelste Form einer Evolutionsstrategie</a:t>
            </a:r>
          </a:p>
          <a:p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Ein Elternindividuum erzeugt ein</a:t>
            </a:r>
            <a:br>
              <a:rPr lang="de-DE" sz="1800" dirty="0"/>
            </a:br>
            <a:r>
              <a:rPr lang="de-DE" sz="1800" dirty="0"/>
              <a:t>nachkommendes Individuum (Kind)</a:t>
            </a:r>
          </a:p>
          <a:p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Beide Individuen werden zur Selektion für</a:t>
            </a:r>
            <a:br>
              <a:rPr lang="de-DE" sz="1800" dirty="0"/>
            </a:br>
            <a:r>
              <a:rPr lang="de-DE" sz="1800" dirty="0"/>
              <a:t>die nächste Generation betrachtet</a:t>
            </a:r>
          </a:p>
          <a:p>
            <a:endParaRPr lang="de-DE" sz="1800" dirty="0"/>
          </a:p>
          <a:p>
            <a:endParaRPr lang="de-DE" sz="1800" dirty="0"/>
          </a:p>
          <a:p>
            <a:r>
              <a:rPr lang="de-DE" sz="1800" dirty="0"/>
              <a:t>Rechenberg</a:t>
            </a:r>
          </a:p>
          <a:p>
            <a:pPr lvl="1"/>
            <a:r>
              <a:rPr lang="de-DE" sz="1800" dirty="0"/>
              <a:t>1964: optimale Gelenkwinkel einer Gelenkplatte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5997702-CF95-4A86-956F-9AE51732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(1+1)-ES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BA342DB-AAE2-4DC6-A277-CCFD653BE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459" y="0"/>
            <a:ext cx="2840331" cy="649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31305"/>
      </p:ext>
    </p:extLst>
  </p:cSld>
  <p:clrMapOvr>
    <a:masterClrMapping/>
  </p:clrMapOvr>
</p:sld>
</file>

<file path=ppt/theme/theme1.xml><?xml version="1.0" encoding="utf-8"?>
<a:theme xmlns:a="http://schemas.openxmlformats.org/drawingml/2006/main" name="Folienmaster für Fachbereich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Folienmaster für Fachbereich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00"/>
        </a:solidFill>
      </a:spPr>
      <a:bodyPr wrap="square" rtlCol="0" anchor="ctr">
        <a:noAutofit/>
      </a:bodyPr>
      <a:lstStyle>
        <a:defPPr algn="ctr">
          <a:spcAft>
            <a:spcPts val="600"/>
          </a:spcAft>
          <a:defRPr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>
        <a:ln w="28575">
          <a:solidFill>
            <a:srgbClr val="FF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spcAft>
            <a:spcPts val="600"/>
          </a:spcAft>
          <a:defRPr dirty="0">
            <a:solidFill>
              <a:srgbClr val="4A5C66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5362</Words>
  <Application>Microsoft Office PowerPoint</Application>
  <PresentationFormat>Breitbild</PresentationFormat>
  <Paragraphs>1292</Paragraphs>
  <Slides>36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36</vt:i4>
      </vt:variant>
    </vt:vector>
  </HeadingPairs>
  <TitlesOfParts>
    <vt:vector size="42" baseType="lpstr">
      <vt:lpstr>Arial</vt:lpstr>
      <vt:lpstr>Cambria Math</vt:lpstr>
      <vt:lpstr>Calibri</vt:lpstr>
      <vt:lpstr>Wingdings</vt:lpstr>
      <vt:lpstr>Folienmaster für Fachbereiche</vt:lpstr>
      <vt:lpstr>1_Folienmaster für Fachbereiche</vt:lpstr>
      <vt:lpstr>PowerPoint-Präsentation</vt:lpstr>
      <vt:lpstr>Thematischer Ablauf</vt:lpstr>
      <vt:lpstr>Einstieg in die Thematik</vt:lpstr>
      <vt:lpstr>Einstieg in die Thematik</vt:lpstr>
      <vt:lpstr>Einstieg in die Thematik - Nomenklatur</vt:lpstr>
      <vt:lpstr>Einstieg in die Thematik – Ablauf einer Evolution</vt:lpstr>
      <vt:lpstr>Einstieg in die Thematik – Rechenberg‘sche Grafik-Notation</vt:lpstr>
      <vt:lpstr>Einstieg in die Thematik – Ablauf einer Evolution</vt:lpstr>
      <vt:lpstr>(1+1)-ES</vt:lpstr>
      <vt:lpstr>(1+1)-ES</vt:lpstr>
      <vt:lpstr>(μ+λ)-ES</vt:lpstr>
      <vt:lpstr>(μ,λ)-ES</vt:lpstr>
      <vt:lpstr>(μ#λ)-ES</vt:lpstr>
      <vt:lpstr>Selektionsdruck</vt:lpstr>
      <vt:lpstr>(μ/p # σ)-ES</vt:lpstr>
      <vt:lpstr>(μ/p # σ)-ES</vt:lpstr>
      <vt:lpstr>ES mit mehreren Populationen</vt:lpstr>
      <vt:lpstr>ES mit vermischenden Populationen</vt:lpstr>
      <vt:lpstr>ES mit isolierten Populationen</vt:lpstr>
      <vt:lpstr>Standard-Evolutionsstrategie</vt:lpstr>
      <vt:lpstr>Rechenberg-Schwefel‘sche Notation – Uneindeutigkeit</vt:lpstr>
      <vt:lpstr>Statistische Verteilungen</vt:lpstr>
      <vt:lpstr>Normalverteilung</vt:lpstr>
      <vt:lpstr>Standardnormalverteilung</vt:lpstr>
      <vt:lpstr>Mutative Schrittweitenregelung</vt:lpstr>
      <vt:lpstr>Selbstregulierende Schrittweitenanpassung je Vektorwert</vt:lpstr>
      <vt:lpstr>Einstellung der Parameter – Was kann man alles einstellen?</vt:lpstr>
      <vt:lpstr>Genetische Algorithmen</vt:lpstr>
      <vt:lpstr>Genetische Algorithmen</vt:lpstr>
      <vt:lpstr>Genetische Algorithmen – Roulette-Heirat</vt:lpstr>
      <vt:lpstr>Genetische Algorithmen – One-Point-Crossover</vt:lpstr>
      <vt:lpstr>Vergleich – Evolutionsstrategien vs. Genetische Algorithmen</vt:lpstr>
      <vt:lpstr>Ausblick – Travelling Salesman Problem</vt:lpstr>
      <vt:lpstr>Ausblick – Travelling Salesman Problem</vt:lpstr>
      <vt:lpstr>Ausblick – Travelling Salesman Problem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Jannis Weber</dc:creator>
  <cp:lastModifiedBy>Jannis Weber</cp:lastModifiedBy>
  <cp:revision>84</cp:revision>
  <dcterms:created xsi:type="dcterms:W3CDTF">2020-12-21T04:06:50Z</dcterms:created>
  <dcterms:modified xsi:type="dcterms:W3CDTF">2020-12-22T03:04:37Z</dcterms:modified>
</cp:coreProperties>
</file>